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73"/>
  </p:notesMasterIdLst>
  <p:sldIdLst>
    <p:sldId id="388" r:id="rId2"/>
    <p:sldId id="333" r:id="rId3"/>
    <p:sldId id="334" r:id="rId4"/>
    <p:sldId id="335" r:id="rId5"/>
    <p:sldId id="336" r:id="rId6"/>
    <p:sldId id="337" r:id="rId7"/>
    <p:sldId id="338" r:id="rId8"/>
    <p:sldId id="339" r:id="rId9"/>
    <p:sldId id="340" r:id="rId10"/>
    <p:sldId id="341" r:id="rId11"/>
    <p:sldId id="342" r:id="rId12"/>
    <p:sldId id="391" r:id="rId13"/>
    <p:sldId id="343" r:id="rId14"/>
    <p:sldId id="344" r:id="rId15"/>
    <p:sldId id="389" r:id="rId16"/>
    <p:sldId id="345" r:id="rId17"/>
    <p:sldId id="390" r:id="rId18"/>
    <p:sldId id="346" r:id="rId19"/>
    <p:sldId id="347" r:id="rId20"/>
    <p:sldId id="348" r:id="rId21"/>
    <p:sldId id="349" r:id="rId22"/>
    <p:sldId id="350" r:id="rId23"/>
    <p:sldId id="399" r:id="rId24"/>
    <p:sldId id="352" r:id="rId25"/>
    <p:sldId id="275" r:id="rId26"/>
    <p:sldId id="354" r:id="rId27"/>
    <p:sldId id="355" r:id="rId28"/>
    <p:sldId id="356" r:id="rId29"/>
    <p:sldId id="357" r:id="rId30"/>
    <p:sldId id="358" r:id="rId31"/>
    <p:sldId id="378" r:id="rId32"/>
    <p:sldId id="392" r:id="rId33"/>
    <p:sldId id="393" r:id="rId34"/>
    <p:sldId id="394" r:id="rId35"/>
    <p:sldId id="395" r:id="rId36"/>
    <p:sldId id="396" r:id="rId37"/>
    <p:sldId id="400" r:id="rId38"/>
    <p:sldId id="397" r:id="rId39"/>
    <p:sldId id="361" r:id="rId40"/>
    <p:sldId id="363" r:id="rId41"/>
    <p:sldId id="360" r:id="rId42"/>
    <p:sldId id="365" r:id="rId43"/>
    <p:sldId id="366" r:id="rId44"/>
    <p:sldId id="368" r:id="rId45"/>
    <p:sldId id="369" r:id="rId46"/>
    <p:sldId id="370" r:id="rId47"/>
    <p:sldId id="371" r:id="rId48"/>
    <p:sldId id="375" r:id="rId49"/>
    <p:sldId id="376" r:id="rId50"/>
    <p:sldId id="377" r:id="rId51"/>
    <p:sldId id="398" r:id="rId52"/>
    <p:sldId id="385"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05" r:id="rId71"/>
    <p:sldId id="401" r:id="rId72"/>
  </p:sldIdLst>
  <p:sldSz cx="9144000" cy="6858000" type="screen4x3"/>
  <p:notesSz cx="6858000" cy="9144000"/>
  <p:defaultTextStyle>
    <a:defPPr>
      <a:defRPr lang="tr-TR"/>
    </a:defPPr>
    <a:lvl1pPr algn="l" rtl="0" fontAlgn="base">
      <a:spcBef>
        <a:spcPct val="0"/>
      </a:spcBef>
      <a:spcAft>
        <a:spcPct val="0"/>
      </a:spcAft>
      <a:defRPr b="1" kern="1200">
        <a:solidFill>
          <a:schemeClr val="tx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b="1" kern="1200">
        <a:solidFill>
          <a:schemeClr val="tx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b="1" kern="1200">
        <a:solidFill>
          <a:schemeClr val="tx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b="1" kern="1200">
        <a:solidFill>
          <a:schemeClr val="tx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b="1"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b="1"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b="1"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b="1"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b="1" kern="1200">
        <a:solidFill>
          <a:schemeClr val="tx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99"/>
    <a:srgbClr val="800000"/>
    <a:srgbClr val="000066"/>
    <a:srgbClr val="33CC33"/>
    <a:srgbClr val="CC3399"/>
    <a:srgbClr val="80008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50" d="100"/>
          <a:sy n="150" d="100"/>
        </p:scale>
        <p:origin x="-72"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smtClean="0">
                <a:latin typeface="FangSong" charset="0"/>
                <a:ea typeface="ＭＳ Ｐゴシック" charset="0"/>
                <a:cs typeface="Arial Unicode MS" charset="0"/>
              </a:defRPr>
            </a:lvl1pPr>
          </a:lstStyle>
          <a:p>
            <a:pPr>
              <a:defRPr/>
            </a:pPr>
            <a:endParaRPr lang="en-GB"/>
          </a:p>
        </p:txBody>
      </p:sp>
      <p:sp>
        <p:nvSpPr>
          <p:cNvPr id="262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latin typeface="FangSong" charset="0"/>
                <a:ea typeface="ＭＳ Ｐゴシック" charset="0"/>
                <a:cs typeface="Arial Unicode MS" charset="0"/>
              </a:defRPr>
            </a:lvl1pPr>
          </a:lstStyle>
          <a:p>
            <a:pPr>
              <a:defRPr/>
            </a:pPr>
            <a:endParaRPr lang="en-GB"/>
          </a:p>
        </p:txBody>
      </p:sp>
      <p:sp>
        <p:nvSpPr>
          <p:cNvPr id="262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62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2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smtClean="0">
                <a:latin typeface="FangSong" charset="0"/>
                <a:ea typeface="ＭＳ Ｐゴシック" charset="0"/>
                <a:cs typeface="Arial Unicode MS" charset="0"/>
              </a:defRPr>
            </a:lvl1pPr>
          </a:lstStyle>
          <a:p>
            <a:pPr>
              <a:defRPr/>
            </a:pPr>
            <a:endParaRPr lang="en-GB"/>
          </a:p>
        </p:txBody>
      </p:sp>
      <p:sp>
        <p:nvSpPr>
          <p:cNvPr id="262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atin typeface="FangSong" pitchFamily="49" charset="-122"/>
                <a:ea typeface="MS PGothic" pitchFamily="34" charset="-128"/>
              </a:defRPr>
            </a:lvl1pPr>
          </a:lstStyle>
          <a:p>
            <a:fld id="{76E33E1C-D542-41FE-B652-1AF0C52C57FA}"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angSong" charset="0"/>
        <a:ea typeface="Arial Unicode MS" charset="0"/>
        <a:cs typeface="Arial Unicode MS" charset="0"/>
      </a:defRPr>
    </a:lvl1pPr>
    <a:lvl2pPr marL="457200" algn="l" rtl="0" eaLnBrk="0" fontAlgn="base" hangingPunct="0">
      <a:spcBef>
        <a:spcPct val="30000"/>
      </a:spcBef>
      <a:spcAft>
        <a:spcPct val="0"/>
      </a:spcAft>
      <a:defRPr sz="1200" kern="1200">
        <a:solidFill>
          <a:schemeClr val="tx1"/>
        </a:solidFill>
        <a:latin typeface="FangSong" charset="0"/>
        <a:ea typeface="Arial Unicode MS" charset="0"/>
        <a:cs typeface="Arial Unicode MS" charset="0"/>
      </a:defRPr>
    </a:lvl2pPr>
    <a:lvl3pPr marL="914400" algn="l" rtl="0" eaLnBrk="0" fontAlgn="base" hangingPunct="0">
      <a:spcBef>
        <a:spcPct val="30000"/>
      </a:spcBef>
      <a:spcAft>
        <a:spcPct val="0"/>
      </a:spcAft>
      <a:defRPr sz="1200" kern="1200">
        <a:solidFill>
          <a:schemeClr val="tx1"/>
        </a:solidFill>
        <a:latin typeface="FangSong" charset="0"/>
        <a:ea typeface="Arial Unicode MS" charset="0"/>
        <a:cs typeface="Arial Unicode MS" charset="0"/>
      </a:defRPr>
    </a:lvl3pPr>
    <a:lvl4pPr marL="1371600" algn="l" rtl="0" eaLnBrk="0" fontAlgn="base" hangingPunct="0">
      <a:spcBef>
        <a:spcPct val="30000"/>
      </a:spcBef>
      <a:spcAft>
        <a:spcPct val="0"/>
      </a:spcAft>
      <a:defRPr sz="1200" kern="1200">
        <a:solidFill>
          <a:schemeClr val="tx1"/>
        </a:solidFill>
        <a:latin typeface="FangSong" charset="0"/>
        <a:ea typeface="Arial Unicode MS" charset="0"/>
        <a:cs typeface="Arial Unicode MS" charset="0"/>
      </a:defRPr>
    </a:lvl4pPr>
    <a:lvl5pPr marL="1828800" algn="l" rtl="0" eaLnBrk="0" fontAlgn="base" hangingPunct="0">
      <a:spcBef>
        <a:spcPct val="30000"/>
      </a:spcBef>
      <a:spcAft>
        <a:spcPct val="0"/>
      </a:spcAft>
      <a:defRPr sz="1200" kern="1200">
        <a:solidFill>
          <a:schemeClr val="tx1"/>
        </a:solidFill>
        <a:latin typeface="FangSong" charset="0"/>
        <a:ea typeface="Arial Unicode MS" charset="0"/>
        <a:cs typeface="Arial Unicode MS"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grpSp>
      <p:sp>
        <p:nvSpPr>
          <p:cNvPr id="316428" name="Rectangle 12"/>
          <p:cNvSpPr>
            <a:spLocks noGrp="1" noChangeArrowheads="1"/>
          </p:cNvSpPr>
          <p:nvPr>
            <p:ph type="ctrTitle"/>
          </p:nvPr>
        </p:nvSpPr>
        <p:spPr>
          <a:xfrm>
            <a:off x="990600" y="1676400"/>
            <a:ext cx="7772400" cy="1462088"/>
          </a:xfrm>
        </p:spPr>
        <p:txBody>
          <a:bodyPr/>
          <a:lstStyle>
            <a:lvl1pPr>
              <a:defRPr/>
            </a:lvl1pPr>
          </a:lstStyle>
          <a:p>
            <a:pPr lvl="0"/>
            <a:r>
              <a:rPr lang="tr-TR" noProof="0" smtClean="0"/>
              <a:t>Click to edit Master title style</a:t>
            </a:r>
          </a:p>
        </p:txBody>
      </p:sp>
      <p:sp>
        <p:nvSpPr>
          <p:cNvPr id="316429" name="Rectangle 1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tr-TR"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2"/>
                </a:solidFill>
              </a:defRPr>
            </a:lvl1pPr>
          </a:lstStyle>
          <a:p>
            <a:pPr>
              <a:defRPr/>
            </a:pPr>
            <a:endParaRPr lang="tr-TR"/>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2"/>
                </a:solidFill>
              </a:defRPr>
            </a:lvl1pPr>
          </a:lstStyle>
          <a:p>
            <a:pPr>
              <a:defRPr/>
            </a:pPr>
            <a:endParaRPr lang="tr-TR"/>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fld id="{F59845FE-872D-424D-8C61-90A53A050CE6}"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fld id="{CEAFBBB9-535C-4750-B11A-9C9EAFA183FB}"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fld id="{FDAB8EAA-4BBD-4ED3-BAD7-E5D8EDD8D5EB}"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tr-TR"/>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fld id="{E9E1D356-C850-49B6-B0D3-7F1854545E0D}"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tr-TR"/>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quarter" idx="2"/>
          </p:nvPr>
        </p:nvSpPr>
        <p:spPr>
          <a:xfrm>
            <a:off x="1182688" y="4151313"/>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half" idx="3"/>
          </p:nvPr>
        </p:nvSpPr>
        <p:spPr>
          <a:xfrm>
            <a:off x="5145088" y="2017713"/>
            <a:ext cx="3810000" cy="41148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tr-TR"/>
          </a:p>
        </p:txBody>
      </p:sp>
      <p:sp>
        <p:nvSpPr>
          <p:cNvPr id="7" name="Rectangle 12"/>
          <p:cNvSpPr>
            <a:spLocks noGrp="1" noChangeArrowheads="1"/>
          </p:cNvSpPr>
          <p:nvPr>
            <p:ph type="ftr" sz="quarter" idx="11"/>
          </p:nvPr>
        </p:nvSpPr>
        <p:spPr>
          <a:ln/>
        </p:spPr>
        <p:txBody>
          <a:bodyPr/>
          <a:lstStyle>
            <a:lvl1pPr>
              <a:defRPr/>
            </a:lvl1pPr>
          </a:lstStyle>
          <a:p>
            <a:pPr>
              <a:defRPr/>
            </a:pPr>
            <a:endParaRPr lang="tr-TR"/>
          </a:p>
        </p:txBody>
      </p:sp>
      <p:sp>
        <p:nvSpPr>
          <p:cNvPr id="8" name="Rectangle 13"/>
          <p:cNvSpPr>
            <a:spLocks noGrp="1" noChangeArrowheads="1"/>
          </p:cNvSpPr>
          <p:nvPr>
            <p:ph type="sldNum" sz="quarter" idx="12"/>
          </p:nvPr>
        </p:nvSpPr>
        <p:spPr>
          <a:ln/>
        </p:spPr>
        <p:txBody>
          <a:bodyPr/>
          <a:lstStyle>
            <a:lvl1pPr>
              <a:defRPr/>
            </a:lvl1pPr>
          </a:lstStyle>
          <a:p>
            <a:fld id="{A6681D8D-325C-4761-9FB4-A11D1AB70F4D}"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tr-TR"/>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fld id="{6AD85592-830F-4D03-8FD8-DA881C555A3D}" type="slidenum">
              <a:rPr lang="tr-T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tr-TR"/>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tr-TR"/>
          </a:p>
        </p:txBody>
      </p:sp>
      <p:sp>
        <p:nvSpPr>
          <p:cNvPr id="7" name="Rectangle 12"/>
          <p:cNvSpPr>
            <a:spLocks noGrp="1" noChangeArrowheads="1"/>
          </p:cNvSpPr>
          <p:nvPr>
            <p:ph type="ftr" sz="quarter" idx="11"/>
          </p:nvPr>
        </p:nvSpPr>
        <p:spPr>
          <a:ln/>
        </p:spPr>
        <p:txBody>
          <a:bodyPr/>
          <a:lstStyle>
            <a:lvl1pPr>
              <a:defRPr/>
            </a:lvl1pPr>
          </a:lstStyle>
          <a:p>
            <a:pPr>
              <a:defRPr/>
            </a:pPr>
            <a:endParaRPr lang="tr-TR"/>
          </a:p>
        </p:txBody>
      </p:sp>
      <p:sp>
        <p:nvSpPr>
          <p:cNvPr id="8" name="Rectangle 13"/>
          <p:cNvSpPr>
            <a:spLocks noGrp="1" noChangeArrowheads="1"/>
          </p:cNvSpPr>
          <p:nvPr>
            <p:ph type="sldNum" sz="quarter" idx="12"/>
          </p:nvPr>
        </p:nvSpPr>
        <p:spPr>
          <a:ln/>
        </p:spPr>
        <p:txBody>
          <a:bodyPr/>
          <a:lstStyle>
            <a:lvl1pPr>
              <a:defRPr/>
            </a:lvl1pPr>
          </a:lstStyle>
          <a:p>
            <a:fld id="{73E23913-0BAD-4B73-80F0-1A5CF24F569B}"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fld id="{545AF597-9DD5-4880-9EDF-83A313840479}"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fld id="{F8FB72E1-ADE3-4AD3-8B94-D89316D3E9A4}"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fld id="{07C911EC-D1C2-48F0-9AB3-5FB678204CE4}"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p>
        </p:txBody>
      </p:sp>
      <p:sp>
        <p:nvSpPr>
          <p:cNvPr id="9" name="Rectangle 13"/>
          <p:cNvSpPr>
            <a:spLocks noGrp="1" noChangeArrowheads="1"/>
          </p:cNvSpPr>
          <p:nvPr>
            <p:ph type="sldNum" sz="quarter" idx="12"/>
          </p:nvPr>
        </p:nvSpPr>
        <p:spPr>
          <a:ln/>
        </p:spPr>
        <p:txBody>
          <a:bodyPr/>
          <a:lstStyle>
            <a:lvl1pPr>
              <a:defRPr/>
            </a:lvl1pPr>
          </a:lstStyle>
          <a:p>
            <a:fld id="{D0093B59-9F64-4021-822E-AC6C85BFCBD5}"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fld id="{FEFD6B81-03C8-4277-8399-37D87ADD8B78}"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p>
        </p:txBody>
      </p:sp>
      <p:sp>
        <p:nvSpPr>
          <p:cNvPr id="4" name="Rectangle 13"/>
          <p:cNvSpPr>
            <a:spLocks noGrp="1" noChangeArrowheads="1"/>
          </p:cNvSpPr>
          <p:nvPr>
            <p:ph type="sldNum" sz="quarter" idx="12"/>
          </p:nvPr>
        </p:nvSpPr>
        <p:spPr>
          <a:ln/>
        </p:spPr>
        <p:txBody>
          <a:bodyPr/>
          <a:lstStyle>
            <a:lvl1pPr>
              <a:defRPr/>
            </a:lvl1pPr>
          </a:lstStyle>
          <a:p>
            <a:fld id="{D5BF2102-D0B3-4011-B6A6-0B3EA146B4D4}"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fld id="{E5843541-BFE9-4D9C-B190-D4306B0C8BE4}"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fld id="{9C665182-E3EF-4958-99E7-BCEFF7E7776B}"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39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39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39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39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39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40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sz="2400" b="0">
              <a:latin typeface="Tahoma" charset="0"/>
              <a:ea typeface="ＭＳ Ｐゴシック" charset="0"/>
              <a:cs typeface="Arial Unicode MS" charset="0"/>
            </a:endParaRPr>
          </a:p>
        </p:txBody>
      </p:sp>
      <p:sp>
        <p:nvSpPr>
          <p:cNvPr id="31540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tr-TR"/>
              <a:t>Click to edit Master title style</a:t>
            </a:r>
          </a:p>
        </p:txBody>
      </p:sp>
      <p:sp>
        <p:nvSpPr>
          <p:cNvPr id="31540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3154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b="0" smtClean="0">
                <a:latin typeface="+mn-lt"/>
                <a:ea typeface="ＭＳ Ｐゴシック" charset="0"/>
                <a:cs typeface="Arial Unicode MS" charset="0"/>
              </a:defRPr>
            </a:lvl1pPr>
          </a:lstStyle>
          <a:p>
            <a:pPr>
              <a:defRPr/>
            </a:pPr>
            <a:endParaRPr lang="tr-TR"/>
          </a:p>
        </p:txBody>
      </p:sp>
      <p:sp>
        <p:nvSpPr>
          <p:cNvPr id="3154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b="0" smtClean="0">
                <a:latin typeface="+mn-lt"/>
                <a:ea typeface="ＭＳ Ｐゴシック" charset="0"/>
                <a:cs typeface="Arial Unicode MS" charset="0"/>
              </a:defRPr>
            </a:lvl1pPr>
          </a:lstStyle>
          <a:p>
            <a:pPr>
              <a:defRPr/>
            </a:pPr>
            <a:endParaRPr lang="tr-TR"/>
          </a:p>
        </p:txBody>
      </p:sp>
      <p:sp>
        <p:nvSpPr>
          <p:cNvPr id="3154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b="0">
                <a:latin typeface="Tahoma" pitchFamily="34" charset="0"/>
                <a:ea typeface="MS PGothic" pitchFamily="34" charset="-128"/>
              </a:defRPr>
            </a:lvl1pPr>
          </a:lstStyle>
          <a:p>
            <a:fld id="{C52122D8-0E3F-4345-A8CA-0A143EBCD153}"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801"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ea typeface="Arial Unicode MS" charset="0"/>
          <a:cs typeface="Arial Unicode MS" charset="0"/>
        </a:defRPr>
      </a:lvl2pPr>
      <a:lvl3pPr algn="l" rtl="0" eaLnBrk="0" fontAlgn="base" hangingPunct="0">
        <a:spcBef>
          <a:spcPct val="0"/>
        </a:spcBef>
        <a:spcAft>
          <a:spcPct val="0"/>
        </a:spcAft>
        <a:defRPr sz="4400">
          <a:solidFill>
            <a:schemeClr val="tx2"/>
          </a:solidFill>
          <a:latin typeface="Tahoma" charset="0"/>
          <a:ea typeface="Arial Unicode MS" charset="0"/>
          <a:cs typeface="Arial Unicode MS" charset="0"/>
        </a:defRPr>
      </a:lvl3pPr>
      <a:lvl4pPr algn="l" rtl="0" eaLnBrk="0" fontAlgn="base" hangingPunct="0">
        <a:spcBef>
          <a:spcPct val="0"/>
        </a:spcBef>
        <a:spcAft>
          <a:spcPct val="0"/>
        </a:spcAft>
        <a:defRPr sz="4400">
          <a:solidFill>
            <a:schemeClr val="tx2"/>
          </a:solidFill>
          <a:latin typeface="Tahoma" charset="0"/>
          <a:ea typeface="Arial Unicode MS" charset="0"/>
          <a:cs typeface="Arial Unicode MS" charset="0"/>
        </a:defRPr>
      </a:lvl4pPr>
      <a:lvl5pPr algn="l" rtl="0" eaLnBrk="0" fontAlgn="base" hangingPunct="0">
        <a:spcBef>
          <a:spcPct val="0"/>
        </a:spcBef>
        <a:spcAft>
          <a:spcPct val="0"/>
        </a:spcAft>
        <a:defRPr sz="4400">
          <a:solidFill>
            <a:schemeClr val="tx2"/>
          </a:solidFill>
          <a:latin typeface="Tahoma" charset="0"/>
          <a:ea typeface="Arial Unicode MS" charset="0"/>
          <a:cs typeface="Arial Unicode MS" charset="0"/>
        </a:defRPr>
      </a:lvl5pPr>
      <a:lvl6pPr marL="457200" algn="l" rtl="0" fontAlgn="base">
        <a:spcBef>
          <a:spcPct val="0"/>
        </a:spcBef>
        <a:spcAft>
          <a:spcPct val="0"/>
        </a:spcAft>
        <a:defRPr sz="4400">
          <a:solidFill>
            <a:schemeClr val="tx2"/>
          </a:solidFill>
          <a:latin typeface="Tahoma" charset="0"/>
          <a:ea typeface="Arial Unicode MS" charset="0"/>
          <a:cs typeface="Arial Unicode MS" charset="0"/>
        </a:defRPr>
      </a:lvl6pPr>
      <a:lvl7pPr marL="914400" algn="l" rtl="0" fontAlgn="base">
        <a:spcBef>
          <a:spcPct val="0"/>
        </a:spcBef>
        <a:spcAft>
          <a:spcPct val="0"/>
        </a:spcAft>
        <a:defRPr sz="4400">
          <a:solidFill>
            <a:schemeClr val="tx2"/>
          </a:solidFill>
          <a:latin typeface="Tahoma" charset="0"/>
          <a:ea typeface="Arial Unicode MS" charset="0"/>
          <a:cs typeface="Arial Unicode MS" charset="0"/>
        </a:defRPr>
      </a:lvl7pPr>
      <a:lvl8pPr marL="1371600" algn="l" rtl="0" fontAlgn="base">
        <a:spcBef>
          <a:spcPct val="0"/>
        </a:spcBef>
        <a:spcAft>
          <a:spcPct val="0"/>
        </a:spcAft>
        <a:defRPr sz="4400">
          <a:solidFill>
            <a:schemeClr val="tx2"/>
          </a:solidFill>
          <a:latin typeface="Tahoma" charset="0"/>
          <a:ea typeface="Arial Unicode MS" charset="0"/>
          <a:cs typeface="Arial Unicode MS" charset="0"/>
        </a:defRPr>
      </a:lvl8pPr>
      <a:lvl9pPr marL="1828800" algn="l" rtl="0" fontAlgn="base">
        <a:spcBef>
          <a:spcPct val="0"/>
        </a:spcBef>
        <a:spcAft>
          <a:spcPct val="0"/>
        </a:spcAft>
        <a:defRPr sz="4400">
          <a:solidFill>
            <a:schemeClr val="tx2"/>
          </a:solidFill>
          <a:latin typeface="Tahoma" charset="0"/>
          <a:ea typeface="Arial Unicode MS" charset="0"/>
          <a:cs typeface="Arial Unicode MS"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ctrTitle"/>
          </p:nvPr>
        </p:nvSpPr>
        <p:spPr>
          <a:xfrm>
            <a:off x="900113" y="476250"/>
            <a:ext cx="7993062" cy="27368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t"/>
          <a:lstStyle/>
          <a:p>
            <a:pPr algn="ctr" eaLnBrk="1" hangingPunct="1">
              <a:lnSpc>
                <a:spcPct val="125000"/>
              </a:lnSpc>
            </a:pPr>
            <a:r>
              <a:rPr lang="tr-TR" sz="6000" b="1" smtClean="0">
                <a:solidFill>
                  <a:srgbClr val="990000"/>
                </a:solidFill>
                <a:latin typeface="Arial Unicode MS" pitchFamily="34" charset="-128"/>
              </a:rPr>
              <a:t>HER YÖNÜYLE BİPOLAR BOZUKLUK</a:t>
            </a:r>
            <a:endParaRPr lang="en-GB" sz="6000" b="1" smtClean="0">
              <a:solidFill>
                <a:srgbClr val="990000"/>
              </a:solidFill>
              <a:latin typeface="Arial Unicode MS" pitchFamily="34" charset="-128"/>
            </a:endParaRPr>
          </a:p>
        </p:txBody>
      </p:sp>
      <p:pic>
        <p:nvPicPr>
          <p:cNvPr id="300044"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4508500"/>
            <a:ext cx="1368425" cy="136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099" name="Picture 4"/>
          <p:cNvPicPr>
            <a:picLocks noChangeAspect="1"/>
          </p:cNvPicPr>
          <p:nvPr/>
        </p:nvPicPr>
        <p:blipFill>
          <a:blip r:embed="rId3"/>
          <a:srcRect/>
          <a:stretch>
            <a:fillRect/>
          </a:stretch>
        </p:blipFill>
        <p:spPr bwMode="auto">
          <a:xfrm>
            <a:off x="3132138" y="3644900"/>
            <a:ext cx="2393950" cy="2592388"/>
          </a:xfrm>
          <a:prstGeom prst="rect">
            <a:avLst/>
          </a:prstGeom>
          <a:noFill/>
          <a:ln w="9525">
            <a:noFill/>
            <a:miter lim="800000"/>
            <a:headEnd/>
            <a:tailEnd/>
          </a:ln>
        </p:spPr>
      </p:pic>
      <p:pic>
        <p:nvPicPr>
          <p:cNvPr id="4100" name="Picture 5"/>
          <p:cNvPicPr>
            <a:picLocks noChangeAspect="1"/>
          </p:cNvPicPr>
          <p:nvPr/>
        </p:nvPicPr>
        <p:blipFill>
          <a:blip r:embed="rId4"/>
          <a:srcRect/>
          <a:stretch>
            <a:fillRect/>
          </a:stretch>
        </p:blipFill>
        <p:spPr bwMode="auto">
          <a:xfrm>
            <a:off x="6659563" y="4221163"/>
            <a:ext cx="1890712" cy="1522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tr-TR" sz="4000" b="1" smtClean="0">
                <a:latin typeface="Arial Unicode MS" pitchFamily="34" charset="-128"/>
              </a:rPr>
              <a:t>Sebebe yönelik çalışmalar</a:t>
            </a:r>
          </a:p>
        </p:txBody>
      </p:sp>
      <p:sp>
        <p:nvSpPr>
          <p:cNvPr id="247811" name="Rectangle 3"/>
          <p:cNvSpPr>
            <a:spLocks noGrp="1" noChangeArrowheads="1"/>
          </p:cNvSpPr>
          <p:nvPr>
            <p:ph type="body" idx="1"/>
          </p:nvPr>
        </p:nvSpPr>
        <p:spPr>
          <a:xfrm>
            <a:off x="838200" y="2133600"/>
            <a:ext cx="7693025" cy="4464050"/>
          </a:xfrm>
        </p:spPr>
        <p:txBody>
          <a:bodyPr/>
          <a:lstStyle/>
          <a:p>
            <a:pPr marL="174625" indent="-174625" eaLnBrk="1" hangingPunct="1">
              <a:lnSpc>
                <a:spcPct val="125000"/>
              </a:lnSpc>
            </a:pPr>
            <a:r>
              <a:rPr lang="tr-TR" b="1" smtClean="0">
                <a:latin typeface="Arial Unicode MS" pitchFamily="34" charset="-128"/>
              </a:rPr>
              <a:t>Genetik çalışmalar: birinci dereceden bipolar bozukluk→ 8-18 kat daha fazladır</a:t>
            </a:r>
          </a:p>
          <a:p>
            <a:pPr marL="174625" indent="-174625" eaLnBrk="1" hangingPunct="1">
              <a:lnSpc>
                <a:spcPct val="125000"/>
              </a:lnSpc>
            </a:pPr>
            <a:r>
              <a:rPr lang="tr-TR" b="1" smtClean="0">
                <a:latin typeface="Arial Unicode MS" pitchFamily="34" charset="-128"/>
              </a:rPr>
              <a:t>Kimyasal ileticilerle çalışmalar: Depresyonda da manide de kimyasal iletici miktarlarında farklılıklar olur (depresyonda beyin omurilik sıvısında serotonin azalması vb.)</a:t>
            </a:r>
          </a:p>
        </p:txBody>
      </p:sp>
      <p:pic>
        <p:nvPicPr>
          <p:cNvPr id="24781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260350"/>
            <a:ext cx="1293813"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150938" y="908050"/>
            <a:ext cx="7793037" cy="768350"/>
          </a:xfrm>
        </p:spPr>
        <p:txBody>
          <a:bodyPr anchor="t"/>
          <a:lstStyle/>
          <a:p>
            <a:pPr marL="838200" indent="-838200" eaLnBrk="1" hangingPunct="1"/>
            <a:r>
              <a:rPr lang="tr-TR" sz="4000" b="1" smtClean="0">
                <a:latin typeface="Arial Unicode MS" pitchFamily="34" charset="-128"/>
              </a:rPr>
              <a:t>Sebebe yönelik çalışmalar</a:t>
            </a:r>
          </a:p>
        </p:txBody>
      </p:sp>
      <p:sp>
        <p:nvSpPr>
          <p:cNvPr id="248835" name="Rectangle 3"/>
          <p:cNvSpPr>
            <a:spLocks noGrp="1" noChangeArrowheads="1"/>
          </p:cNvSpPr>
          <p:nvPr>
            <p:ph type="body" idx="1"/>
          </p:nvPr>
        </p:nvSpPr>
        <p:spPr>
          <a:xfrm>
            <a:off x="827088" y="1989138"/>
            <a:ext cx="7772400" cy="4608512"/>
          </a:xfrm>
        </p:spPr>
        <p:txBody>
          <a:bodyPr/>
          <a:lstStyle/>
          <a:p>
            <a:pPr marL="0" indent="0" eaLnBrk="1" hangingPunct="1"/>
            <a:r>
              <a:rPr lang="tr-TR" b="1" smtClean="0">
                <a:latin typeface="Arial Unicode MS" pitchFamily="34" charset="-128"/>
              </a:rPr>
              <a:t>Endokrinolojik çalışmalar: kortizon ve tiroid hormonlarında dengesizlikler ve bu hormonların dengeli salınımını sağlayan düzeneklerde aksamalar</a:t>
            </a:r>
          </a:p>
          <a:p>
            <a:pPr marL="0" indent="0" eaLnBrk="1" hangingPunct="1"/>
            <a:r>
              <a:rPr lang="tr-TR" b="1" smtClean="0">
                <a:latin typeface="Arial Unicode MS" pitchFamily="34" charset="-128"/>
              </a:rPr>
              <a:t>Beyin görüntüleme çalışmaları: depresif hastaların kimi beyin bölgelerinde daha az kanlanma gözlenmektedir</a:t>
            </a:r>
          </a:p>
        </p:txBody>
      </p:sp>
      <p:pic>
        <p:nvPicPr>
          <p:cNvPr id="24883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260350"/>
            <a:ext cx="1293813"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150938" y="836613"/>
            <a:ext cx="7793037" cy="839787"/>
          </a:xfrm>
        </p:spPr>
        <p:txBody>
          <a:bodyPr/>
          <a:lstStyle/>
          <a:p>
            <a:pPr eaLnBrk="1" hangingPunct="1"/>
            <a:r>
              <a:rPr lang="tr-TR" sz="4000" b="1" smtClean="0">
                <a:latin typeface="Arial Unicode MS" pitchFamily="34" charset="-128"/>
              </a:rPr>
              <a:t>Sebebe yönelik çalışmalar</a:t>
            </a:r>
          </a:p>
        </p:txBody>
      </p:sp>
      <p:sp>
        <p:nvSpPr>
          <p:cNvPr id="319491" name="Rectangle 3"/>
          <p:cNvSpPr>
            <a:spLocks noGrp="1" noChangeArrowheads="1"/>
          </p:cNvSpPr>
          <p:nvPr>
            <p:ph type="body" idx="1"/>
          </p:nvPr>
        </p:nvSpPr>
        <p:spPr>
          <a:xfrm>
            <a:off x="611188" y="2276475"/>
            <a:ext cx="8343900" cy="3856038"/>
          </a:xfrm>
        </p:spPr>
        <p:txBody>
          <a:bodyPr/>
          <a:lstStyle/>
          <a:p>
            <a:pPr eaLnBrk="1" hangingPunct="1"/>
            <a:r>
              <a:rPr lang="tr-TR" sz="2800" b="1" smtClean="0">
                <a:latin typeface="Arial Unicode MS" pitchFamily="34" charset="-128"/>
              </a:rPr>
              <a:t>Psikososyal sebeplere yönelik yapılan çalışmalar: stresli yaşam olaylarının genelde ilk epizodu tetikler, takip eden epizodlar üzerinde ise pek etkileri yoktur</a:t>
            </a:r>
            <a:endParaRPr lang="tr-TR" sz="2800" b="1" smtClean="0">
              <a:latin typeface="Arial" pitchFamily="34" charset="0"/>
            </a:endParaRPr>
          </a:p>
          <a:p>
            <a:pPr eaLnBrk="1" hangingPunct="1"/>
            <a:r>
              <a:rPr lang="tr-TR" sz="2800" b="1" smtClean="0">
                <a:latin typeface="Arial Unicode MS" pitchFamily="34" charset="-128"/>
              </a:rPr>
              <a:t>İlk epizoda sebep olan stresi beyin biyolojisi üzerinde uzun süreli etkilere yol açar, ileti sistemlerinin döngüsünü bozar ve hastayı stresör olmaksızın sonraki ataklar için risk altına alır</a:t>
            </a:r>
          </a:p>
        </p:txBody>
      </p:sp>
      <p:pic>
        <p:nvPicPr>
          <p:cNvPr id="3194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260350"/>
            <a:ext cx="1293813"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tr-TR" sz="4000" b="1" smtClean="0">
                <a:latin typeface="Arial Unicode MS" pitchFamily="34" charset="-128"/>
              </a:rPr>
              <a:t>Çalışmaları değerlendirirken dikkat!</a:t>
            </a:r>
          </a:p>
        </p:txBody>
      </p:sp>
      <p:sp>
        <p:nvSpPr>
          <p:cNvPr id="249859" name="Rectangle 3"/>
          <p:cNvSpPr>
            <a:spLocks noGrp="1" noChangeArrowheads="1"/>
          </p:cNvSpPr>
          <p:nvPr>
            <p:ph type="body" idx="1"/>
          </p:nvPr>
        </p:nvSpPr>
        <p:spPr>
          <a:xfrm>
            <a:off x="611188" y="2276475"/>
            <a:ext cx="7993062" cy="4176713"/>
          </a:xfrm>
        </p:spPr>
        <p:txBody>
          <a:bodyPr/>
          <a:lstStyle/>
          <a:p>
            <a:pPr eaLnBrk="1" hangingPunct="1">
              <a:buFont typeface="Wingdings" pitchFamily="2" charset="2"/>
              <a:buNone/>
            </a:pPr>
            <a:r>
              <a:rPr lang="tr-TR" sz="2800" b="1" smtClean="0">
                <a:latin typeface="Arial Unicode MS" pitchFamily="34" charset="-128"/>
              </a:rPr>
              <a:t>         Bu bulgulara her çalışmada ve her hastada rastlanmamaktadır...</a:t>
            </a:r>
          </a:p>
          <a:p>
            <a:pPr eaLnBrk="1" hangingPunct="1">
              <a:buFont typeface="Wingdings" pitchFamily="2" charset="2"/>
              <a:buNone/>
            </a:pPr>
            <a:r>
              <a:rPr lang="tr-TR" sz="2800" b="1" smtClean="0">
                <a:latin typeface="Arial Unicode MS" pitchFamily="34" charset="-128"/>
              </a:rPr>
              <a:t>          Bu bulguların bir çoğuna başka hastalıklarda da, hatta bir kısmına normal yaşlanma sürecinde de rastlanmaktadır... </a:t>
            </a:r>
          </a:p>
          <a:p>
            <a:pPr eaLnBrk="1" hangingPunct="1">
              <a:buFont typeface="Wingdings" pitchFamily="2" charset="2"/>
              <a:buNone/>
            </a:pPr>
            <a:r>
              <a:rPr lang="tr-TR" sz="2800" b="1" smtClean="0">
                <a:latin typeface="Arial Unicode MS" pitchFamily="34" charset="-128"/>
              </a:rPr>
              <a:t>          Birey bazında baktığımızda bu bulgular hastanın hastalık sürecinde ya</a:t>
            </a:r>
            <a:r>
              <a:rPr lang="tr-TR" sz="2800" b="1" smtClean="0">
                <a:latin typeface="Arial" pitchFamily="34" charset="0"/>
              </a:rPr>
              <a:t> </a:t>
            </a:r>
            <a:r>
              <a:rPr lang="tr-TR" sz="2800" b="1" smtClean="0">
                <a:latin typeface="Arial Unicode MS" pitchFamily="34" charset="-128"/>
              </a:rPr>
              <a:t>da tedavi sürecinde çok büyük bir rol oynamamaktadır.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116013" y="333375"/>
            <a:ext cx="7200900" cy="1343025"/>
          </a:xfrm>
        </p:spPr>
        <p:txBody>
          <a:bodyPr/>
          <a:lstStyle/>
          <a:p>
            <a:pPr eaLnBrk="1" hangingPunct="1"/>
            <a:r>
              <a:rPr lang="tr-TR" sz="4000" b="1" smtClean="0">
                <a:latin typeface="Arial Unicode MS" pitchFamily="34" charset="-128"/>
              </a:rPr>
              <a:t>Peki o zaman bu bilgilerin bana ne faydası var?</a:t>
            </a:r>
          </a:p>
        </p:txBody>
      </p:sp>
      <p:sp>
        <p:nvSpPr>
          <p:cNvPr id="250883" name="Rectangle 3"/>
          <p:cNvSpPr>
            <a:spLocks noGrp="1" noChangeArrowheads="1"/>
          </p:cNvSpPr>
          <p:nvPr>
            <p:ph type="body" idx="1"/>
          </p:nvPr>
        </p:nvSpPr>
        <p:spPr>
          <a:xfrm>
            <a:off x="838200" y="2276475"/>
            <a:ext cx="7621588" cy="4321175"/>
          </a:xfrm>
        </p:spPr>
        <p:txBody>
          <a:bodyPr/>
          <a:lstStyle/>
          <a:p>
            <a:pPr marL="0" indent="0" eaLnBrk="1" hangingPunct="1">
              <a:lnSpc>
                <a:spcPct val="130000"/>
              </a:lnSpc>
              <a:spcBef>
                <a:spcPct val="0"/>
              </a:spcBef>
              <a:buFont typeface="Wingdings" pitchFamily="2" charset="2"/>
              <a:buNone/>
            </a:pPr>
            <a:r>
              <a:rPr lang="tr-TR" sz="2800" b="1" smtClean="0">
                <a:latin typeface="Arial Unicode MS" pitchFamily="34" charset="-128"/>
              </a:rPr>
              <a:t>	Bu veriler hastalığın son derece biyolojik yönleri olduğunu  göstermektedir.</a:t>
            </a:r>
          </a:p>
          <a:p>
            <a:pPr marL="0" indent="0" eaLnBrk="1" hangingPunct="1">
              <a:lnSpc>
                <a:spcPct val="130000"/>
              </a:lnSpc>
              <a:spcBef>
                <a:spcPct val="0"/>
              </a:spcBef>
              <a:buFont typeface="Wingdings" pitchFamily="2" charset="2"/>
              <a:buNone/>
            </a:pPr>
            <a:r>
              <a:rPr lang="tr-TR" sz="2800" b="1" smtClean="0">
                <a:latin typeface="Arial Unicode MS" pitchFamily="34" charset="-128"/>
              </a:rPr>
              <a:t>	Gündelik hayatta yaşanan sıkıntıların depresif şikayetlere sebep olabileceğini biliyoruz, ancak hastalığın biyolojik doğasını hep aklımızda tutmalıyız; çünkü: </a:t>
            </a:r>
            <a:endParaRPr lang="tr-TR" sz="2800" b="1" smtClean="0">
              <a:solidFill>
                <a:srgbClr val="990000"/>
              </a:solidFill>
              <a:latin typeface="Arial Unicode MS" pitchFamily="34"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endParaRPr lang="en-US" smtClean="0">
              <a:latin typeface="Arial Unicode MS" charset="0"/>
            </a:endParaRPr>
          </a:p>
        </p:txBody>
      </p:sp>
      <p:sp>
        <p:nvSpPr>
          <p:cNvPr id="317443" name="Rectangle 3"/>
          <p:cNvSpPr>
            <a:spLocks noGrp="1" noChangeArrowheads="1"/>
          </p:cNvSpPr>
          <p:nvPr>
            <p:ph type="body" idx="1"/>
          </p:nvPr>
        </p:nvSpPr>
        <p:spPr>
          <a:xfrm>
            <a:off x="539750" y="2205038"/>
            <a:ext cx="8064500" cy="3960812"/>
          </a:xfrm>
        </p:spPr>
        <p:txBody>
          <a:bodyPr/>
          <a:lstStyle/>
          <a:p>
            <a:pPr marL="0" indent="0" algn="ctr" eaLnBrk="1" hangingPunct="1">
              <a:lnSpc>
                <a:spcPct val="160000"/>
              </a:lnSpc>
              <a:spcBef>
                <a:spcPct val="0"/>
              </a:spcBef>
              <a:buFont typeface="Wingdings" pitchFamily="2" charset="2"/>
              <a:buNone/>
              <a:tabLst>
                <a:tab pos="0" algn="l"/>
              </a:tabLst>
            </a:pPr>
            <a:r>
              <a:rPr lang="tr-TR" sz="3000" b="1" smtClean="0">
                <a:solidFill>
                  <a:srgbClr val="800080"/>
                </a:solidFill>
                <a:latin typeface="Arial Unicode MS" pitchFamily="34" charset="-128"/>
              </a:rPr>
              <a:t>BİPOLAR BOZUKLUK NE KİŞİNİN HATASI, NE DE KİŞİLİĞİNİN GÜÇSÜZLÜĞÜDÜR </a:t>
            </a:r>
          </a:p>
          <a:p>
            <a:pPr marL="0" indent="0" eaLnBrk="1" hangingPunct="1">
              <a:lnSpc>
                <a:spcPct val="160000"/>
              </a:lnSpc>
              <a:spcBef>
                <a:spcPct val="0"/>
              </a:spcBef>
              <a:buFont typeface="Wingdings" pitchFamily="2" charset="2"/>
              <a:buNone/>
              <a:tabLst>
                <a:tab pos="0" algn="l"/>
              </a:tabLst>
            </a:pPr>
            <a:r>
              <a:rPr lang="tr-TR" sz="3000" b="1" smtClean="0">
                <a:solidFill>
                  <a:srgbClr val="800080"/>
                </a:solidFill>
                <a:latin typeface="Arial Unicode MS" pitchFamily="34" charset="-128"/>
              </a:rPr>
              <a:t>    </a:t>
            </a:r>
          </a:p>
          <a:p>
            <a:pPr marL="0" indent="0" algn="ctr" eaLnBrk="1" hangingPunct="1">
              <a:lnSpc>
                <a:spcPct val="160000"/>
              </a:lnSpc>
              <a:spcBef>
                <a:spcPct val="0"/>
              </a:spcBef>
              <a:buFont typeface="Wingdings" pitchFamily="2" charset="2"/>
              <a:buNone/>
              <a:tabLst>
                <a:tab pos="0" algn="l"/>
              </a:tabLst>
            </a:pPr>
            <a:r>
              <a:rPr lang="tr-TR" sz="3000" b="1" u="sng" smtClean="0">
                <a:solidFill>
                  <a:srgbClr val="800080"/>
                </a:solidFill>
                <a:latin typeface="Arial Unicode MS" pitchFamily="34" charset="-128"/>
              </a:rPr>
              <a:t>TEDAVİ EDİLEBİLİR, </a:t>
            </a:r>
          </a:p>
          <a:p>
            <a:pPr marL="0" indent="0" algn="ctr" eaLnBrk="1" hangingPunct="1">
              <a:lnSpc>
                <a:spcPct val="160000"/>
              </a:lnSpc>
              <a:spcBef>
                <a:spcPct val="0"/>
              </a:spcBef>
              <a:buFont typeface="Wingdings" pitchFamily="2" charset="2"/>
              <a:buNone/>
              <a:tabLst>
                <a:tab pos="0" algn="l"/>
              </a:tabLst>
            </a:pPr>
            <a:r>
              <a:rPr lang="tr-TR" sz="3000" b="1" u="sng" smtClean="0">
                <a:solidFill>
                  <a:srgbClr val="800080"/>
                </a:solidFill>
                <a:latin typeface="Arial Unicode MS" pitchFamily="34" charset="-128"/>
              </a:rPr>
              <a:t>TIBBİ BİR BOZUKLUKTUR!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150938" y="765175"/>
            <a:ext cx="7793037" cy="911225"/>
          </a:xfrm>
        </p:spPr>
        <p:txBody>
          <a:bodyPr/>
          <a:lstStyle/>
          <a:p>
            <a:pPr eaLnBrk="1" hangingPunct="1"/>
            <a:r>
              <a:rPr lang="ja-JP" altLang="tr-TR" sz="4000" b="1" smtClean="0">
                <a:latin typeface="Arial Unicode MS" pitchFamily="34" charset="-128"/>
              </a:rPr>
              <a:t>‘’</a:t>
            </a:r>
            <a:r>
              <a:rPr lang="tr-TR" altLang="ja-JP" sz="4000" b="1" smtClean="0">
                <a:latin typeface="Arial Unicode MS" pitchFamily="34" charset="-128"/>
              </a:rPr>
              <a:t>Hastalık yok, hasta vardır</a:t>
            </a:r>
            <a:r>
              <a:rPr lang="ja-JP" altLang="tr-TR" sz="4000" b="1" smtClean="0">
                <a:latin typeface="Arial Unicode MS" pitchFamily="34" charset="-128"/>
              </a:rPr>
              <a:t>’’</a:t>
            </a:r>
            <a:endParaRPr lang="tr-TR" sz="4000" b="1" smtClean="0">
              <a:latin typeface="Arial Unicode MS" pitchFamily="34" charset="-128"/>
            </a:endParaRPr>
          </a:p>
        </p:txBody>
      </p:sp>
      <p:sp>
        <p:nvSpPr>
          <p:cNvPr id="251907" name="Rectangle 3"/>
          <p:cNvSpPr>
            <a:spLocks noGrp="1" noChangeArrowheads="1"/>
          </p:cNvSpPr>
          <p:nvPr>
            <p:ph type="body" idx="1"/>
          </p:nvPr>
        </p:nvSpPr>
        <p:spPr>
          <a:xfrm>
            <a:off x="838200" y="2276475"/>
            <a:ext cx="7693025" cy="4124325"/>
          </a:xfrm>
        </p:spPr>
        <p:txBody>
          <a:bodyPr/>
          <a:lstStyle/>
          <a:p>
            <a:pPr eaLnBrk="1" hangingPunct="1">
              <a:lnSpc>
                <a:spcPct val="150000"/>
              </a:lnSpc>
              <a:buFont typeface="Wingdings" pitchFamily="2" charset="2"/>
              <a:buNone/>
            </a:pPr>
            <a:r>
              <a:rPr lang="tr-TR" sz="2800" b="1" smtClean="0">
                <a:latin typeface="Arial Unicode MS" pitchFamily="34" charset="-128"/>
              </a:rPr>
              <a:t>        Çevrenizdeki kişilerden, yazılı kaynaklardan ve internetten edindiğiniz bilgilere, doktorunuz onaylamadıkça, güvenmeyin ve bunlara bakarak tanı ve tedaviniz konusunda kafanızı karıştırmayın... </a:t>
            </a:r>
          </a:p>
          <a:p>
            <a:pPr eaLnBrk="1" hangingPunct="1">
              <a:lnSpc>
                <a:spcPct val="150000"/>
              </a:lnSpc>
              <a:buFont typeface="Wingdings" pitchFamily="2" charset="2"/>
              <a:buNone/>
            </a:pPr>
            <a:r>
              <a:rPr lang="tr-TR" sz="2800" b="1" smtClean="0">
                <a:latin typeface="Arial Unicode MS" pitchFamily="34" charset="-128"/>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defRPr/>
            </a:pPr>
            <a:endParaRPr lang="en-US" smtClean="0">
              <a:latin typeface="Arial Unicode MS" charset="0"/>
            </a:endParaRPr>
          </a:p>
        </p:txBody>
      </p:sp>
      <p:sp>
        <p:nvSpPr>
          <p:cNvPr id="318467" name="Rectangle 3"/>
          <p:cNvSpPr>
            <a:spLocks noGrp="1" noChangeArrowheads="1"/>
          </p:cNvSpPr>
          <p:nvPr>
            <p:ph type="body" idx="1"/>
          </p:nvPr>
        </p:nvSpPr>
        <p:spPr>
          <a:xfrm>
            <a:off x="684213" y="2205038"/>
            <a:ext cx="7772400" cy="3970337"/>
          </a:xfrm>
        </p:spPr>
        <p:txBody>
          <a:bodyPr/>
          <a:lstStyle/>
          <a:p>
            <a:pPr eaLnBrk="1" hangingPunct="1">
              <a:buFont typeface="Wingdings" pitchFamily="2" charset="2"/>
              <a:buNone/>
            </a:pPr>
            <a:r>
              <a:rPr lang="tr-TR" sz="2800" b="1" smtClean="0">
                <a:latin typeface="Arial Unicode MS" pitchFamily="34" charset="-128"/>
              </a:rPr>
              <a:t>		Her hastanın hastalık süreci diğerinden farklıdır, hatta aynı hastanın her epizodu birbirinden farklı olabilir....</a:t>
            </a:r>
          </a:p>
          <a:p>
            <a:pPr eaLnBrk="1" hangingPunct="1">
              <a:buFont typeface="Wingdings" pitchFamily="2" charset="2"/>
              <a:buNone/>
            </a:pPr>
            <a:r>
              <a:rPr lang="tr-TR" sz="2800" b="1" smtClean="0">
                <a:latin typeface="Arial Unicode MS" pitchFamily="34" charset="-128"/>
              </a:rPr>
              <a:t>       </a:t>
            </a:r>
          </a:p>
          <a:p>
            <a:pPr eaLnBrk="1" hangingPunct="1">
              <a:buFont typeface="Wingdings" pitchFamily="2" charset="2"/>
              <a:buNone/>
            </a:pPr>
            <a:r>
              <a:rPr lang="tr-TR" sz="2800" b="1" smtClean="0">
                <a:latin typeface="Arial Unicode MS" pitchFamily="34" charset="-128"/>
              </a:rPr>
              <a:t>		Her hastanın kendi hastalık sürecine özgü özellikleri bulunmakta ve bu özellikler bazen tanı koyma sürecini zorlamakta ve uzatmaktadır....</a:t>
            </a:r>
            <a:endParaRPr lang="tr-TR" sz="2800" smtClean="0">
              <a:latin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116013" y="765175"/>
            <a:ext cx="7793037" cy="695325"/>
          </a:xfrm>
        </p:spPr>
        <p:txBody>
          <a:bodyPr anchor="t"/>
          <a:lstStyle/>
          <a:p>
            <a:pPr eaLnBrk="1" hangingPunct="1"/>
            <a:r>
              <a:rPr lang="tr-TR" sz="3600" b="1" smtClean="0">
                <a:latin typeface="Arial Unicode MS" pitchFamily="34" charset="-128"/>
              </a:rPr>
              <a:t>Tanı sürecinde yaşanan zorluklar</a:t>
            </a:r>
          </a:p>
        </p:txBody>
      </p:sp>
      <p:sp>
        <p:nvSpPr>
          <p:cNvPr id="252931" name="Rectangle 3"/>
          <p:cNvSpPr>
            <a:spLocks noGrp="1" noChangeArrowheads="1"/>
          </p:cNvSpPr>
          <p:nvPr>
            <p:ph type="body" idx="1"/>
          </p:nvPr>
        </p:nvSpPr>
        <p:spPr>
          <a:xfrm>
            <a:off x="539750" y="2205038"/>
            <a:ext cx="8054975" cy="4319587"/>
          </a:xfrm>
        </p:spPr>
        <p:txBody>
          <a:bodyPr/>
          <a:lstStyle/>
          <a:p>
            <a:pPr eaLnBrk="1" hangingPunct="1">
              <a:buFont typeface="Wingdings" pitchFamily="2" charset="2"/>
              <a:buNone/>
            </a:pPr>
            <a:r>
              <a:rPr lang="tr-TR" sz="2800" b="1" smtClean="0">
                <a:latin typeface="Arial Unicode MS" pitchFamily="34" charset="-128"/>
              </a:rPr>
              <a:t>         Hastalar ortalama 8 yıl sonra bipolar bozukluğu tanısı almaktadırlar....</a:t>
            </a:r>
          </a:p>
          <a:p>
            <a:pPr eaLnBrk="1" hangingPunct="1">
              <a:buFont typeface="Wingdings" pitchFamily="2" charset="2"/>
              <a:buNone/>
            </a:pPr>
            <a:r>
              <a:rPr lang="tr-TR" sz="2800" b="1" smtClean="0">
                <a:latin typeface="Arial Unicode MS" pitchFamily="34" charset="-128"/>
              </a:rPr>
              <a:t>         Kişiye özgü özelliklerin tabloyu karıştırması, hastalığın bir bölümünün başlangıçta depresif epizodlarla devam etmesi, dolayısıyla hastanın depresyon olarak takip ve tedavi edilmesi ve seneler sonra ilk manik atağın ortaya çıkması ve bipolar olduğunun anlaşılmasındandır...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150938" y="836613"/>
            <a:ext cx="7793037" cy="839787"/>
          </a:xfrm>
        </p:spPr>
        <p:txBody>
          <a:bodyPr anchor="t"/>
          <a:lstStyle/>
          <a:p>
            <a:pPr eaLnBrk="1" hangingPunct="1"/>
            <a:r>
              <a:rPr lang="tr-TR" sz="4000" b="1" smtClean="0">
                <a:latin typeface="Arial Unicode MS" pitchFamily="34" charset="-128"/>
              </a:rPr>
              <a:t>Psikiyatride tanı nasıl konur?</a:t>
            </a:r>
          </a:p>
        </p:txBody>
      </p:sp>
      <p:sp>
        <p:nvSpPr>
          <p:cNvPr id="253955" name="Rectangle 3"/>
          <p:cNvSpPr>
            <a:spLocks noGrp="1" noChangeArrowheads="1"/>
          </p:cNvSpPr>
          <p:nvPr>
            <p:ph type="body" sz="half" idx="1"/>
          </p:nvPr>
        </p:nvSpPr>
        <p:spPr>
          <a:xfrm>
            <a:off x="250825" y="2060575"/>
            <a:ext cx="4392613" cy="3744913"/>
          </a:xfrm>
          <a:ln w="12700">
            <a:solidFill>
              <a:schemeClr val="tx1"/>
            </a:solidFill>
            <a:miter lim="800000"/>
            <a:headEnd/>
            <a:tailEnd/>
          </a:ln>
        </p:spPr>
        <p:txBody>
          <a:bodyPr/>
          <a:lstStyle/>
          <a:p>
            <a:pPr marL="0" indent="0" eaLnBrk="1" hangingPunct="1">
              <a:lnSpc>
                <a:spcPct val="95000"/>
              </a:lnSpc>
              <a:buFont typeface="Wingdings" pitchFamily="2" charset="2"/>
              <a:buNone/>
            </a:pPr>
            <a:r>
              <a:rPr lang="tr-TR" sz="2600" b="1" smtClean="0">
                <a:latin typeface="Arial Unicode MS" pitchFamily="34" charset="-128"/>
              </a:rPr>
              <a:t>Çağdaş psikiyatri yaklaşımında hastalıklar, Dünya Psikiyatri Birliği</a:t>
            </a:r>
            <a:r>
              <a:rPr lang="ja-JP" altLang="tr-TR" sz="2600" b="1" smtClean="0">
                <a:latin typeface="Arial Unicode MS" pitchFamily="34" charset="-128"/>
              </a:rPr>
              <a:t>’</a:t>
            </a:r>
            <a:r>
              <a:rPr lang="tr-TR" altLang="ja-JP" sz="2600" b="1" smtClean="0">
                <a:latin typeface="Arial Unicode MS" pitchFamily="34" charset="-128"/>
              </a:rPr>
              <a:t>nin (WPA) psikiyatrik hastalıklarla ilgili çalışmalarının sonuçlarına göre oluşturduğu tanı ölçütleri ile sınıflandırılmaktadırlar</a:t>
            </a:r>
            <a:endParaRPr lang="tr-TR" sz="2600" b="1" smtClean="0">
              <a:latin typeface="Arial Unicode MS" pitchFamily="34" charset="-128"/>
            </a:endParaRPr>
          </a:p>
        </p:txBody>
      </p:sp>
      <p:pic>
        <p:nvPicPr>
          <p:cNvPr id="253956" name="Picture 4" descr="MCj02962170000[1]"/>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292725" y="1844675"/>
            <a:ext cx="3651250" cy="2332038"/>
          </a:xfrm>
        </p:spPr>
      </p:pic>
      <p:sp>
        <p:nvSpPr>
          <p:cNvPr id="253957" name="Text Box 5"/>
          <p:cNvSpPr txBox="1">
            <a:spLocks noChangeArrowheads="1"/>
          </p:cNvSpPr>
          <p:nvPr/>
        </p:nvSpPr>
        <p:spPr bwMode="auto">
          <a:xfrm>
            <a:off x="4787900" y="4292600"/>
            <a:ext cx="4032250" cy="19939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5000"/>
              </a:lnSpc>
              <a:spcBef>
                <a:spcPct val="20000"/>
              </a:spcBef>
              <a:buClr>
                <a:schemeClr val="folHlink"/>
              </a:buClr>
              <a:buSzPct val="60000"/>
              <a:buFont typeface="Wingdings" pitchFamily="2" charset="2"/>
              <a:buNone/>
            </a:pPr>
            <a:r>
              <a:rPr lang="tr-TR" sz="2600">
                <a:latin typeface="Arial Unicode MS" pitchFamily="34" charset="-128"/>
              </a:rPr>
              <a:t>Bu ölçütler ortalama her 5-10 yılda bir yeni veriler eklendikçe ufak değişikliklere uğramaktadır</a:t>
            </a:r>
            <a:endParaRPr lang="tr-TR" sz="2600" b="0">
              <a:latin typeface="Arial Unicode MS" pitchFamily="34"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150938" y="836613"/>
            <a:ext cx="7793037" cy="839787"/>
          </a:xfrm>
        </p:spPr>
        <p:txBody>
          <a:bodyPr anchor="t"/>
          <a:lstStyle/>
          <a:p>
            <a:pPr eaLnBrk="1" hangingPunct="1"/>
            <a:r>
              <a:rPr lang="tr-TR" sz="4000" b="1" smtClean="0">
                <a:latin typeface="Arial Unicode MS" pitchFamily="34" charset="-128"/>
              </a:rPr>
              <a:t>Gündem</a:t>
            </a:r>
          </a:p>
        </p:txBody>
      </p:sp>
      <p:sp>
        <p:nvSpPr>
          <p:cNvPr id="239619" name="Rectangle 3"/>
          <p:cNvSpPr>
            <a:spLocks noGrp="1" noChangeArrowheads="1"/>
          </p:cNvSpPr>
          <p:nvPr>
            <p:ph type="body" idx="1"/>
          </p:nvPr>
        </p:nvSpPr>
        <p:spPr>
          <a:xfrm>
            <a:off x="827088" y="2060575"/>
            <a:ext cx="7766050" cy="4392613"/>
          </a:xfrm>
        </p:spPr>
        <p:txBody>
          <a:bodyPr/>
          <a:lstStyle/>
          <a:p>
            <a:pPr eaLnBrk="1" hangingPunct="1"/>
            <a:r>
              <a:rPr lang="tr-TR" sz="2800" b="1" smtClean="0">
                <a:latin typeface="Arial Unicode MS" pitchFamily="34" charset="-128"/>
              </a:rPr>
              <a:t>Bipolar Bozukluklarla İlgili Genel Bilgiler</a:t>
            </a:r>
          </a:p>
          <a:p>
            <a:pPr lvl="1" eaLnBrk="1" hangingPunct="1"/>
            <a:r>
              <a:rPr lang="tr-TR" sz="2400" b="1" smtClean="0">
                <a:latin typeface="Arial Unicode MS" pitchFamily="34" charset="-128"/>
              </a:rPr>
              <a:t>Tarihçesi, adı nereden geliyor?</a:t>
            </a:r>
          </a:p>
          <a:p>
            <a:pPr lvl="1" eaLnBrk="1" hangingPunct="1"/>
            <a:r>
              <a:rPr lang="tr-TR" sz="2400" b="1" smtClean="0">
                <a:latin typeface="Arial Unicode MS" pitchFamily="34" charset="-128"/>
              </a:rPr>
              <a:t>Özellikleri </a:t>
            </a:r>
          </a:p>
          <a:p>
            <a:pPr lvl="1" eaLnBrk="1" hangingPunct="1"/>
            <a:r>
              <a:rPr lang="tr-TR" sz="2400" b="1" smtClean="0">
                <a:latin typeface="Arial Unicode MS" pitchFamily="34" charset="-128"/>
              </a:rPr>
              <a:t>Nedenleri</a:t>
            </a:r>
          </a:p>
          <a:p>
            <a:pPr lvl="1" eaLnBrk="1" hangingPunct="1"/>
            <a:r>
              <a:rPr lang="tr-TR" sz="2400" b="1" smtClean="0">
                <a:latin typeface="Arial Unicode MS" pitchFamily="34" charset="-128"/>
              </a:rPr>
              <a:t>Tanı süreci ve bu süreçte yaşanan zorluklar </a:t>
            </a:r>
          </a:p>
          <a:p>
            <a:pPr lvl="1" eaLnBrk="1" hangingPunct="1"/>
            <a:r>
              <a:rPr lang="tr-TR" sz="2400" b="1" smtClean="0">
                <a:latin typeface="Arial Unicode MS" pitchFamily="34" charset="-128"/>
              </a:rPr>
              <a:t>Belirtileri </a:t>
            </a:r>
          </a:p>
          <a:p>
            <a:pPr lvl="1" eaLnBrk="1" hangingPunct="1"/>
            <a:r>
              <a:rPr lang="tr-TR" sz="2400" b="1" smtClean="0">
                <a:latin typeface="Arial Unicode MS" pitchFamily="34" charset="-128"/>
              </a:rPr>
              <a:t>Tedaviler </a:t>
            </a:r>
          </a:p>
          <a:p>
            <a:pPr eaLnBrk="1" hangingPunct="1"/>
            <a:r>
              <a:rPr lang="tr-TR" sz="2800" b="1" smtClean="0">
                <a:latin typeface="Arial Unicode MS" pitchFamily="34" charset="-128"/>
              </a:rPr>
              <a:t>Özel gruplar, özel konular</a:t>
            </a:r>
          </a:p>
          <a:p>
            <a:pPr eaLnBrk="1" hangingPunct="1"/>
            <a:r>
              <a:rPr lang="tr-TR" sz="2800" b="1" smtClean="0">
                <a:latin typeface="Arial Unicode MS" pitchFamily="34" charset="-128"/>
              </a:rPr>
              <a:t>Kilo Kontrolü</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150938" y="836613"/>
            <a:ext cx="7793037" cy="839787"/>
          </a:xfrm>
        </p:spPr>
        <p:txBody>
          <a:bodyPr/>
          <a:lstStyle/>
          <a:p>
            <a:pPr eaLnBrk="1" hangingPunct="1">
              <a:defRPr/>
            </a:pPr>
            <a:r>
              <a:rPr lang="tr-TR" sz="4000" b="1" smtClean="0">
                <a:latin typeface="Arial Unicode MS" charset="0"/>
              </a:rPr>
              <a:t>Depresyon belirtileri</a:t>
            </a:r>
          </a:p>
        </p:txBody>
      </p:sp>
      <p:sp>
        <p:nvSpPr>
          <p:cNvPr id="254979" name="Rectangle 3"/>
          <p:cNvSpPr>
            <a:spLocks noGrp="1" noChangeArrowheads="1"/>
          </p:cNvSpPr>
          <p:nvPr>
            <p:ph type="body" sz="half" idx="1"/>
          </p:nvPr>
        </p:nvSpPr>
        <p:spPr>
          <a:xfrm>
            <a:off x="611188" y="1989138"/>
            <a:ext cx="4392612" cy="4679950"/>
          </a:xfrm>
          <a:ln w="12700">
            <a:solidFill>
              <a:schemeClr val="tx1"/>
            </a:solidFill>
            <a:miter lim="800000"/>
            <a:headEnd/>
            <a:tailEnd/>
          </a:ln>
        </p:spPr>
        <p:txBody>
          <a:bodyPr/>
          <a:lstStyle/>
          <a:p>
            <a:pPr eaLnBrk="1" hangingPunct="1">
              <a:lnSpc>
                <a:spcPct val="90000"/>
              </a:lnSpc>
            </a:pPr>
            <a:r>
              <a:rPr lang="tr-TR" sz="2400" b="1" smtClean="0">
                <a:latin typeface="Arial Unicode MS" pitchFamily="34" charset="-128"/>
              </a:rPr>
              <a:t>mutsuzluk, </a:t>
            </a:r>
          </a:p>
          <a:p>
            <a:pPr eaLnBrk="1" hangingPunct="1">
              <a:lnSpc>
                <a:spcPct val="90000"/>
              </a:lnSpc>
            </a:pPr>
            <a:r>
              <a:rPr lang="tr-TR" sz="2400" b="1" smtClean="0">
                <a:latin typeface="Arial Unicode MS" pitchFamily="34" charset="-128"/>
              </a:rPr>
              <a:t>hayattan keyif alamama, </a:t>
            </a:r>
          </a:p>
          <a:p>
            <a:pPr eaLnBrk="1" hangingPunct="1">
              <a:lnSpc>
                <a:spcPct val="90000"/>
              </a:lnSpc>
            </a:pPr>
            <a:r>
              <a:rPr lang="tr-TR" sz="2400" b="1" smtClean="0">
                <a:latin typeface="Arial Unicode MS" pitchFamily="34" charset="-128"/>
              </a:rPr>
              <a:t>uyku bozuklukları, </a:t>
            </a:r>
          </a:p>
          <a:p>
            <a:pPr eaLnBrk="1" hangingPunct="1">
              <a:lnSpc>
                <a:spcPct val="90000"/>
              </a:lnSpc>
            </a:pPr>
            <a:r>
              <a:rPr lang="tr-TR" sz="2400" b="1" smtClean="0">
                <a:latin typeface="Arial Unicode MS" pitchFamily="34" charset="-128"/>
              </a:rPr>
              <a:t>iştah bozuklukları, </a:t>
            </a:r>
          </a:p>
          <a:p>
            <a:pPr eaLnBrk="1" hangingPunct="1">
              <a:lnSpc>
                <a:spcPct val="90000"/>
              </a:lnSpc>
            </a:pPr>
            <a:r>
              <a:rPr lang="tr-TR" sz="2400" b="1" smtClean="0">
                <a:latin typeface="Arial Unicode MS" pitchFamily="34" charset="-128"/>
              </a:rPr>
              <a:t>enerji seviyesinde düşme, </a:t>
            </a:r>
          </a:p>
          <a:p>
            <a:pPr eaLnBrk="1" hangingPunct="1">
              <a:lnSpc>
                <a:spcPct val="90000"/>
              </a:lnSpc>
            </a:pPr>
            <a:r>
              <a:rPr lang="tr-TR" sz="2400" b="1" smtClean="0">
                <a:latin typeface="Arial Unicode MS" pitchFamily="34" charset="-128"/>
              </a:rPr>
              <a:t>değersizlik ve suçluluk düşünceleri, </a:t>
            </a:r>
          </a:p>
          <a:p>
            <a:pPr eaLnBrk="1" hangingPunct="1">
              <a:lnSpc>
                <a:spcPct val="90000"/>
              </a:lnSpc>
            </a:pPr>
            <a:r>
              <a:rPr lang="tr-TR" sz="2400" b="1" smtClean="0">
                <a:latin typeface="Arial Unicode MS" pitchFamily="34" charset="-128"/>
              </a:rPr>
              <a:t>dikkat ve konsantrasyon kaybı, </a:t>
            </a:r>
          </a:p>
          <a:p>
            <a:pPr eaLnBrk="1" hangingPunct="1">
              <a:lnSpc>
                <a:spcPct val="90000"/>
              </a:lnSpc>
            </a:pPr>
            <a:r>
              <a:rPr lang="tr-TR" sz="2400" b="1" smtClean="0">
                <a:latin typeface="Arial Unicode MS" pitchFamily="34" charset="-128"/>
              </a:rPr>
              <a:t>huzursuzluk yada tersine hareketlerde ağırlaşma,</a:t>
            </a:r>
          </a:p>
          <a:p>
            <a:pPr eaLnBrk="1" hangingPunct="1">
              <a:lnSpc>
                <a:spcPct val="90000"/>
              </a:lnSpc>
            </a:pPr>
            <a:r>
              <a:rPr lang="tr-TR" sz="2400" b="1" smtClean="0">
                <a:latin typeface="Arial Unicode MS" pitchFamily="34" charset="-128"/>
              </a:rPr>
              <a:t>yaşamdan vazgeçme  </a:t>
            </a:r>
          </a:p>
        </p:txBody>
      </p:sp>
      <p:pic>
        <p:nvPicPr>
          <p:cNvPr id="254980" name="Picture 4" descr="f_0702"/>
          <p:cNvPicPr>
            <a:picLocks noChangeAspect="1" noChangeArrowheads="1"/>
          </p:cNvPicPr>
          <p:nvPr>
            <p:ph sz="half" idx="2"/>
          </p:nvPr>
        </p:nvPicPr>
        <p:blipFill>
          <a:blip r:embed="rId2"/>
          <a:srcRect/>
          <a:stretch>
            <a:fillRect/>
          </a:stretch>
        </p:blipFill>
        <p:spPr>
          <a:xfrm>
            <a:off x="5707063" y="1989138"/>
            <a:ext cx="3105150" cy="4103687"/>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tr-TR" sz="4000" b="1" smtClean="0">
                <a:latin typeface="Arial Unicode MS" charset="0"/>
              </a:rPr>
              <a:t>Mani belirtileri</a:t>
            </a:r>
          </a:p>
        </p:txBody>
      </p:sp>
      <p:sp>
        <p:nvSpPr>
          <p:cNvPr id="256003" name="Rectangle 3"/>
          <p:cNvSpPr>
            <a:spLocks noGrp="1" noChangeArrowheads="1"/>
          </p:cNvSpPr>
          <p:nvPr>
            <p:ph type="body" idx="1"/>
          </p:nvPr>
        </p:nvSpPr>
        <p:spPr>
          <a:xfrm>
            <a:off x="395288" y="2133600"/>
            <a:ext cx="4537075" cy="4391025"/>
          </a:xfrm>
          <a:ln w="12700">
            <a:solidFill>
              <a:schemeClr val="tx1"/>
            </a:solidFill>
            <a:miter lim="800000"/>
            <a:headEnd/>
            <a:tailEnd/>
          </a:ln>
        </p:spPr>
        <p:txBody>
          <a:bodyPr/>
          <a:lstStyle/>
          <a:p>
            <a:pPr eaLnBrk="1" hangingPunct="1">
              <a:lnSpc>
                <a:spcPct val="80000"/>
              </a:lnSpc>
            </a:pPr>
            <a:r>
              <a:rPr lang="tr-TR" sz="2400" b="1" smtClean="0">
                <a:latin typeface="Arial" pitchFamily="34" charset="0"/>
              </a:rPr>
              <a:t>olağandışı </a:t>
            </a:r>
            <a:r>
              <a:rPr lang="tr-TR" sz="2400" b="1" smtClean="0">
                <a:latin typeface="Arial Unicode MS" pitchFamily="34" charset="-128"/>
              </a:rPr>
              <a:t>neşeli, taşkın ya</a:t>
            </a:r>
            <a:r>
              <a:rPr lang="tr-TR" sz="2400" b="1" smtClean="0">
                <a:latin typeface="Arial" pitchFamily="34" charset="0"/>
              </a:rPr>
              <a:t> </a:t>
            </a:r>
            <a:r>
              <a:rPr lang="tr-TR" sz="2400" b="1" smtClean="0">
                <a:latin typeface="Arial Unicode MS" pitchFamily="34" charset="-128"/>
              </a:rPr>
              <a:t>da öfkeli olmak, </a:t>
            </a:r>
          </a:p>
          <a:p>
            <a:pPr eaLnBrk="1" hangingPunct="1">
              <a:lnSpc>
                <a:spcPct val="80000"/>
              </a:lnSpc>
            </a:pPr>
            <a:r>
              <a:rPr lang="tr-TR" sz="2400" b="1" smtClean="0">
                <a:latin typeface="Arial" pitchFamily="34" charset="0"/>
              </a:rPr>
              <a:t>aşırı </a:t>
            </a:r>
            <a:r>
              <a:rPr lang="tr-TR" sz="2400" b="1" smtClean="0">
                <a:latin typeface="Arial Unicode MS" pitchFamily="34" charset="-128"/>
              </a:rPr>
              <a:t>özgüven art</a:t>
            </a:r>
            <a:r>
              <a:rPr lang="tr-TR" sz="2400" b="1" smtClean="0">
                <a:latin typeface="Arial" pitchFamily="34" charset="0"/>
              </a:rPr>
              <a:t>ışı</a:t>
            </a:r>
            <a:r>
              <a:rPr lang="tr-TR" sz="2400" b="1" smtClean="0">
                <a:latin typeface="Arial Unicode MS" pitchFamily="34" charset="-128"/>
              </a:rPr>
              <a:t>, </a:t>
            </a:r>
          </a:p>
          <a:p>
            <a:pPr eaLnBrk="1" hangingPunct="1">
              <a:lnSpc>
                <a:spcPct val="80000"/>
              </a:lnSpc>
            </a:pPr>
            <a:r>
              <a:rPr lang="tr-TR" sz="2400" b="1" smtClean="0">
                <a:latin typeface="Arial Unicode MS" pitchFamily="34" charset="-128"/>
              </a:rPr>
              <a:t>uyku süresinin kısalmış olması, </a:t>
            </a:r>
          </a:p>
          <a:p>
            <a:pPr eaLnBrk="1" hangingPunct="1">
              <a:lnSpc>
                <a:spcPct val="80000"/>
              </a:lnSpc>
            </a:pPr>
            <a:r>
              <a:rPr lang="tr-TR" sz="2400" b="1" smtClean="0">
                <a:latin typeface="Arial Unicode MS" pitchFamily="34" charset="-128"/>
              </a:rPr>
              <a:t>konuşma miktarının artmış olması,</a:t>
            </a:r>
          </a:p>
          <a:p>
            <a:pPr eaLnBrk="1" hangingPunct="1">
              <a:lnSpc>
                <a:spcPct val="80000"/>
              </a:lnSpc>
            </a:pPr>
            <a:r>
              <a:rPr lang="tr-TR" sz="2400" b="1" smtClean="0">
                <a:latin typeface="Arial Unicode MS" pitchFamily="34" charset="-128"/>
              </a:rPr>
              <a:t>yarışırmışçasına birçok düşüncenin artarda akla gelmesi,</a:t>
            </a:r>
          </a:p>
          <a:p>
            <a:pPr eaLnBrk="1" hangingPunct="1">
              <a:lnSpc>
                <a:spcPct val="80000"/>
              </a:lnSpc>
            </a:pPr>
            <a:r>
              <a:rPr lang="tr-TR" sz="2400" b="1" smtClean="0">
                <a:latin typeface="Arial Unicode MS" pitchFamily="34" charset="-128"/>
              </a:rPr>
              <a:t>dikkatin çabuk dağılması,  </a:t>
            </a:r>
          </a:p>
          <a:p>
            <a:pPr eaLnBrk="1" hangingPunct="1">
              <a:lnSpc>
                <a:spcPct val="80000"/>
              </a:lnSpc>
            </a:pPr>
            <a:r>
              <a:rPr lang="tr-TR" sz="2400" b="1" smtClean="0">
                <a:latin typeface="Arial Unicode MS" pitchFamily="34" charset="-128"/>
              </a:rPr>
              <a:t>hareketlilikte </a:t>
            </a:r>
            <a:r>
              <a:rPr lang="tr-TR" sz="2400" b="1" smtClean="0">
                <a:latin typeface="Arial" pitchFamily="34" charset="0"/>
              </a:rPr>
              <a:t>aşırı </a:t>
            </a:r>
            <a:r>
              <a:rPr lang="tr-TR" sz="2400" b="1" smtClean="0">
                <a:latin typeface="Arial Unicode MS" pitchFamily="34" charset="-128"/>
              </a:rPr>
              <a:t>artış </a:t>
            </a:r>
          </a:p>
        </p:txBody>
      </p:sp>
      <p:pic>
        <p:nvPicPr>
          <p:cNvPr id="25600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9700" y="2060575"/>
            <a:ext cx="3744913" cy="367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tr-TR" sz="4000" b="1" smtClean="0">
                <a:latin typeface="Arial Unicode MS" charset="0"/>
              </a:rPr>
              <a:t>Hipomani</a:t>
            </a:r>
          </a:p>
        </p:txBody>
      </p:sp>
      <p:sp>
        <p:nvSpPr>
          <p:cNvPr id="257027" name="Rectangle 3"/>
          <p:cNvSpPr>
            <a:spLocks noGrp="1" noChangeArrowheads="1"/>
          </p:cNvSpPr>
          <p:nvPr>
            <p:ph type="body" idx="1"/>
          </p:nvPr>
        </p:nvSpPr>
        <p:spPr>
          <a:xfrm>
            <a:off x="611188" y="2276475"/>
            <a:ext cx="7772400" cy="4114800"/>
          </a:xfrm>
        </p:spPr>
        <p:txBody>
          <a:bodyPr/>
          <a:lstStyle/>
          <a:p>
            <a:pPr eaLnBrk="1" hangingPunct="1"/>
            <a:r>
              <a:rPr lang="tr-TR" sz="2800" b="1" smtClean="0">
                <a:latin typeface="Arial Unicode MS" pitchFamily="34" charset="-128"/>
              </a:rPr>
              <a:t>Manik belirtilerin şiddetinin daha az olduğu, daha kısa süreli bir tablodur.</a:t>
            </a:r>
          </a:p>
          <a:p>
            <a:pPr eaLnBrk="1" hangingPunct="1"/>
            <a:r>
              <a:rPr lang="tr-TR" sz="2800" b="1" smtClean="0">
                <a:latin typeface="Arial Unicode MS" pitchFamily="34" charset="-128"/>
              </a:rPr>
              <a:t>İşlevsellik bozulmaz</a:t>
            </a:r>
          </a:p>
          <a:p>
            <a:pPr eaLnBrk="1" hangingPunct="1"/>
            <a:r>
              <a:rPr lang="tr-TR" sz="2800" b="1" smtClean="0">
                <a:latin typeface="Arial Unicode MS" pitchFamily="34" charset="-128"/>
              </a:rPr>
              <a:t>Hastane yatışı gerekmez</a:t>
            </a:r>
          </a:p>
          <a:p>
            <a:pPr eaLnBrk="1" hangingPunct="1"/>
            <a:r>
              <a:rPr lang="tr-TR" sz="2800" b="1" smtClean="0">
                <a:latin typeface="Arial Unicode MS" pitchFamily="34" charset="-128"/>
              </a:rPr>
              <a:t>Üreticiliğinin, işlevselliğinin arttığı dönemler</a:t>
            </a:r>
          </a:p>
          <a:p>
            <a:pPr eaLnBrk="1" hangingPunct="1"/>
            <a:r>
              <a:rPr lang="tr-TR" sz="2800" b="1" smtClean="0">
                <a:latin typeface="Arial Unicode MS" pitchFamily="34" charset="-128"/>
              </a:rPr>
              <a:t>Genelde doktora gelme ihtiyacı olmaz.</a:t>
            </a:r>
          </a:p>
          <a:p>
            <a:pPr eaLnBrk="1" hangingPunct="1"/>
            <a:r>
              <a:rPr lang="tr-TR" sz="2800" b="1" smtClean="0">
                <a:latin typeface="Arial Unicode MS" pitchFamily="34" charset="-128"/>
              </a:rPr>
              <a:t>Geriye dönük olarak detaylı öykü alınmalı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476375" y="214313"/>
            <a:ext cx="7467600" cy="1462087"/>
          </a:xfrm>
        </p:spPr>
        <p:txBody>
          <a:bodyPr/>
          <a:lstStyle/>
          <a:p>
            <a:pPr eaLnBrk="1" hangingPunct="1">
              <a:defRPr/>
            </a:pPr>
            <a:r>
              <a:rPr lang="tr-TR" sz="4000" b="1" smtClean="0">
                <a:latin typeface="Arial Unicode MS" charset="0"/>
              </a:rPr>
              <a:t>Bipolar Bozukluk Tipleri</a:t>
            </a:r>
          </a:p>
        </p:txBody>
      </p:sp>
      <p:sp>
        <p:nvSpPr>
          <p:cNvPr id="327683" name="Rectangle 3"/>
          <p:cNvSpPr>
            <a:spLocks noGrp="1" noChangeArrowheads="1"/>
          </p:cNvSpPr>
          <p:nvPr>
            <p:ph type="body" idx="1"/>
          </p:nvPr>
        </p:nvSpPr>
        <p:spPr>
          <a:xfrm>
            <a:off x="539750" y="2133600"/>
            <a:ext cx="3963988" cy="3959225"/>
          </a:xfrm>
          <a:ln w="76200" cmpd="tri">
            <a:solidFill>
              <a:schemeClr val="tx1"/>
            </a:solidFill>
            <a:miter lim="800000"/>
            <a:headEnd/>
            <a:tailEnd/>
          </a:ln>
        </p:spPr>
        <p:txBody>
          <a:bodyPr/>
          <a:lstStyle/>
          <a:p>
            <a:pPr eaLnBrk="1" hangingPunct="1">
              <a:buFont typeface="Wingdings" charset="0"/>
              <a:buNone/>
              <a:defRPr/>
            </a:pPr>
            <a:r>
              <a:rPr lang="tr-TR" b="1" smtClean="0">
                <a:solidFill>
                  <a:schemeClr val="tx2"/>
                </a:solidFill>
                <a:latin typeface="Arial Unicode MS" charset="0"/>
              </a:rPr>
              <a:t>Bipolar 1 Bozukluk</a:t>
            </a:r>
          </a:p>
          <a:p>
            <a:pPr algn="ctr" eaLnBrk="1" hangingPunct="1">
              <a:buFont typeface="Wingdings" charset="0"/>
              <a:buNone/>
              <a:defRPr/>
            </a:pPr>
            <a:r>
              <a:rPr lang="tr-TR" sz="2400" b="1" smtClean="0">
                <a:solidFill>
                  <a:schemeClr val="bg2"/>
                </a:solidFill>
                <a:latin typeface="Arial Unicode MS" charset="0"/>
              </a:rPr>
              <a:t>Mani &amp; depresyonlar</a:t>
            </a:r>
          </a:p>
          <a:p>
            <a:pPr eaLnBrk="1" hangingPunct="1">
              <a:buFont typeface="Wingdings" charset="0"/>
              <a:buChar char="n"/>
              <a:defRPr/>
            </a:pPr>
            <a:endParaRPr lang="tr-TR" sz="2400" b="1" smtClean="0">
              <a:solidFill>
                <a:schemeClr val="tx2"/>
              </a:solidFill>
              <a:latin typeface="Arial Unicode MS" charset="0"/>
            </a:endParaRPr>
          </a:p>
          <a:p>
            <a:pPr eaLnBrk="1" hangingPunct="1">
              <a:buFont typeface="Wingdings" charset="0"/>
              <a:buChar char="n"/>
              <a:defRPr/>
            </a:pPr>
            <a:endParaRPr lang="tr-TR" b="1" smtClean="0">
              <a:solidFill>
                <a:schemeClr val="tx2"/>
              </a:solidFill>
              <a:latin typeface="Arial Unicode MS" charset="0"/>
            </a:endParaRPr>
          </a:p>
        </p:txBody>
      </p:sp>
      <p:sp>
        <p:nvSpPr>
          <p:cNvPr id="327685" name="Text Box 5"/>
          <p:cNvSpPr txBox="1">
            <a:spLocks noChangeArrowheads="1"/>
          </p:cNvSpPr>
          <p:nvPr/>
        </p:nvSpPr>
        <p:spPr bwMode="auto">
          <a:xfrm>
            <a:off x="4859338" y="2133600"/>
            <a:ext cx="4033837" cy="3941763"/>
          </a:xfrm>
          <a:prstGeom prst="rect">
            <a:avLst/>
          </a:prstGeom>
          <a:noFill/>
          <a:ln w="76200" cmpd="tri">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tr-TR" sz="3200">
                <a:solidFill>
                  <a:schemeClr val="tx2"/>
                </a:solidFill>
                <a:latin typeface="Arial Unicode MS" charset="0"/>
                <a:ea typeface="Arial Unicode MS" charset="0"/>
                <a:cs typeface="Arial Unicode MS" charset="0"/>
              </a:rPr>
              <a:t>Bipolar 2 Bozukluk</a:t>
            </a:r>
          </a:p>
          <a:p>
            <a:pPr lvl="1" algn="ctr">
              <a:defRPr/>
            </a:pPr>
            <a:r>
              <a:rPr lang="tr-TR" sz="2400">
                <a:solidFill>
                  <a:schemeClr val="bg2"/>
                </a:solidFill>
                <a:latin typeface="Arial Unicode MS" charset="0"/>
                <a:ea typeface="Arial Unicode MS" charset="0"/>
                <a:cs typeface="Arial Unicode MS" charset="0"/>
              </a:rPr>
              <a:t>Hipomani &amp; depresyonlar</a:t>
            </a:r>
          </a:p>
          <a:p>
            <a:pPr lvl="1">
              <a:defRPr/>
            </a:pPr>
            <a:endParaRPr lang="tr-TR" sz="2400">
              <a:solidFill>
                <a:schemeClr val="tx2"/>
              </a:solidFill>
              <a:latin typeface="Arial Unicode MS" charset="0"/>
              <a:ea typeface="Arial Unicode MS" charset="0"/>
              <a:cs typeface="Arial Unicode MS" charset="0"/>
            </a:endParaRPr>
          </a:p>
          <a:p>
            <a:pPr lvl="1">
              <a:defRPr/>
            </a:pPr>
            <a:endParaRPr lang="tr-TR" sz="2400">
              <a:solidFill>
                <a:schemeClr val="tx2"/>
              </a:solidFill>
              <a:latin typeface="Arial Unicode MS" charset="0"/>
              <a:ea typeface="Arial Unicode MS" charset="0"/>
              <a:cs typeface="Arial Unicode MS" charset="0"/>
            </a:endParaRPr>
          </a:p>
          <a:p>
            <a:pPr lvl="1">
              <a:defRPr/>
            </a:pPr>
            <a:endParaRPr lang="tr-TR" sz="2400">
              <a:solidFill>
                <a:schemeClr val="tx2"/>
              </a:solidFill>
              <a:latin typeface="Arial Unicode MS" charset="0"/>
              <a:ea typeface="Arial Unicode MS" charset="0"/>
              <a:cs typeface="Arial Unicode MS" charset="0"/>
            </a:endParaRPr>
          </a:p>
          <a:p>
            <a:pPr lvl="1">
              <a:defRPr/>
            </a:pPr>
            <a:endParaRPr lang="tr-TR" sz="2400">
              <a:solidFill>
                <a:schemeClr val="tx2"/>
              </a:solidFill>
              <a:latin typeface="Arial Unicode MS" charset="0"/>
              <a:ea typeface="Arial Unicode MS" charset="0"/>
              <a:cs typeface="Arial Unicode MS" charset="0"/>
            </a:endParaRPr>
          </a:p>
          <a:p>
            <a:pPr>
              <a:spcBef>
                <a:spcPct val="50000"/>
              </a:spcBef>
              <a:defRPr/>
            </a:pPr>
            <a:endParaRPr lang="tr-TR" sz="2400">
              <a:latin typeface="Arial Unicode MS" charset="0"/>
              <a:ea typeface="Arial Unicode MS" charset="0"/>
              <a:cs typeface="Arial Unicode MS" charset="0"/>
            </a:endParaRPr>
          </a:p>
          <a:p>
            <a:pPr>
              <a:spcBef>
                <a:spcPct val="50000"/>
              </a:spcBef>
              <a:defRPr/>
            </a:pPr>
            <a:endParaRPr lang="tr-TR" sz="2400">
              <a:latin typeface="Arial Unicode MS" charset="0"/>
              <a:ea typeface="Arial Unicode MS" charset="0"/>
              <a:cs typeface="Arial Unicode MS" charset="0"/>
            </a:endParaRPr>
          </a:p>
        </p:txBody>
      </p:sp>
      <p:sp>
        <p:nvSpPr>
          <p:cNvPr id="327686" name="Line 6"/>
          <p:cNvSpPr>
            <a:spLocks noChangeShapeType="1"/>
          </p:cNvSpPr>
          <p:nvPr/>
        </p:nvSpPr>
        <p:spPr bwMode="auto">
          <a:xfrm>
            <a:off x="1042988" y="4508500"/>
            <a:ext cx="31686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327688" name="AutoShape 8"/>
          <p:cNvSpPr>
            <a:spLocks noChangeArrowheads="1"/>
          </p:cNvSpPr>
          <p:nvPr/>
        </p:nvSpPr>
        <p:spPr bwMode="auto">
          <a:xfrm rot="16200000">
            <a:off x="1800225" y="3752850"/>
            <a:ext cx="647700" cy="863600"/>
          </a:xfrm>
          <a:prstGeom prst="flowChartDelay">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327689" name="AutoShape 9"/>
          <p:cNvSpPr>
            <a:spLocks noChangeArrowheads="1"/>
          </p:cNvSpPr>
          <p:nvPr/>
        </p:nvSpPr>
        <p:spPr bwMode="auto">
          <a:xfrm rot="5400000">
            <a:off x="2699543" y="4364832"/>
            <a:ext cx="576263" cy="863600"/>
          </a:xfrm>
          <a:prstGeom prst="flowChartDelay">
            <a:avLst/>
          </a:prstGeom>
          <a:solidFill>
            <a:srgbClr val="00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327690" name="AutoShape 10"/>
          <p:cNvSpPr>
            <a:spLocks noChangeArrowheads="1"/>
          </p:cNvSpPr>
          <p:nvPr/>
        </p:nvSpPr>
        <p:spPr bwMode="auto">
          <a:xfrm rot="16200000">
            <a:off x="6516687" y="4005263"/>
            <a:ext cx="142875" cy="863600"/>
          </a:xfrm>
          <a:prstGeom prst="flowChartDelay">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
        <p:nvSpPr>
          <p:cNvPr id="327691" name="Line 11"/>
          <p:cNvSpPr>
            <a:spLocks noChangeShapeType="1"/>
          </p:cNvSpPr>
          <p:nvPr/>
        </p:nvSpPr>
        <p:spPr bwMode="auto">
          <a:xfrm>
            <a:off x="5292725" y="4508500"/>
            <a:ext cx="31686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327692" name="AutoShape 12"/>
          <p:cNvSpPr>
            <a:spLocks noChangeArrowheads="1"/>
          </p:cNvSpPr>
          <p:nvPr/>
        </p:nvSpPr>
        <p:spPr bwMode="auto">
          <a:xfrm rot="5400000">
            <a:off x="7163593" y="4364832"/>
            <a:ext cx="576263" cy="863600"/>
          </a:xfrm>
          <a:prstGeom prst="flowChartDelay">
            <a:avLst/>
          </a:prstGeom>
          <a:solidFill>
            <a:srgbClr val="00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Arial Unicode MS" charset="0"/>
              <a:cs typeface="Arial Unicode M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tr-TR" sz="4000" b="1" smtClean="0">
                <a:latin typeface="Arial Unicode MS" pitchFamily="34" charset="-128"/>
              </a:rPr>
              <a:t>Bu bir atak mı? </a:t>
            </a:r>
            <a:br>
              <a:rPr lang="tr-TR" sz="4000" b="1" smtClean="0">
                <a:latin typeface="Arial Unicode MS" pitchFamily="34" charset="-128"/>
              </a:rPr>
            </a:br>
            <a:r>
              <a:rPr lang="tr-TR" sz="4000" b="1" smtClean="0">
                <a:latin typeface="Arial Unicode MS" pitchFamily="34" charset="-128"/>
              </a:rPr>
              <a:t>Yoksa doğal bir tepki mi?</a:t>
            </a:r>
          </a:p>
        </p:txBody>
      </p:sp>
      <p:sp>
        <p:nvSpPr>
          <p:cNvPr id="259075" name="Rectangle 3"/>
          <p:cNvSpPr>
            <a:spLocks noGrp="1" noChangeArrowheads="1"/>
          </p:cNvSpPr>
          <p:nvPr>
            <p:ph type="body" idx="1"/>
          </p:nvPr>
        </p:nvSpPr>
        <p:spPr>
          <a:xfrm>
            <a:off x="611188" y="2133600"/>
            <a:ext cx="8137525" cy="4103688"/>
          </a:xfrm>
        </p:spPr>
        <p:txBody>
          <a:bodyPr/>
          <a:lstStyle/>
          <a:p>
            <a:pPr eaLnBrk="1" hangingPunct="1"/>
            <a:r>
              <a:rPr lang="tr-TR" b="1" smtClean="0">
                <a:latin typeface="Arial Unicode MS" pitchFamily="34" charset="-128"/>
              </a:rPr>
              <a:t>Gözlenen değişikliğin ne kadar zamandır sürdüğü</a:t>
            </a:r>
          </a:p>
          <a:p>
            <a:pPr eaLnBrk="1" hangingPunct="1"/>
            <a:r>
              <a:rPr lang="tr-TR" b="1" smtClean="0">
                <a:latin typeface="Arial Unicode MS" pitchFamily="34" charset="-128"/>
              </a:rPr>
              <a:t>Ne yoğunlukta olduğu</a:t>
            </a:r>
          </a:p>
          <a:p>
            <a:pPr eaLnBrk="1" hangingPunct="1"/>
            <a:r>
              <a:rPr lang="tr-TR" b="1" smtClean="0">
                <a:latin typeface="Arial Unicode MS" pitchFamily="34" charset="-128"/>
              </a:rPr>
              <a:t>Gündelik hayatı ne ölçüde etkilediği</a:t>
            </a:r>
          </a:p>
          <a:p>
            <a:pPr eaLnBrk="1" hangingPunct="1"/>
            <a:r>
              <a:rPr lang="tr-TR" b="1" smtClean="0">
                <a:latin typeface="Arial Unicode MS" pitchFamily="34" charset="-128"/>
              </a:rPr>
              <a:t>Önceki atak başlangıçlarına benzerliği</a:t>
            </a:r>
          </a:p>
          <a:p>
            <a:pPr eaLnBrk="1" hangingPunct="1"/>
            <a:r>
              <a:rPr lang="tr-TR" b="1" smtClean="0">
                <a:latin typeface="Arial Unicode MS" pitchFamily="34" charset="-128"/>
              </a:rPr>
              <a:t>Gerçeklikle bağlantının sürüp sürmediğine bakarak karar verilebilir</a:t>
            </a:r>
            <a:endParaRPr lang="en-GB"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31913" y="476250"/>
            <a:ext cx="7050087" cy="1295400"/>
          </a:xfrm>
        </p:spPr>
        <p:txBody>
          <a:bodyPr/>
          <a:lstStyle/>
          <a:p>
            <a:pPr eaLnBrk="1" hangingPunct="1"/>
            <a:r>
              <a:rPr lang="tr-TR" sz="4000" b="1" smtClean="0">
                <a:latin typeface="Arial Unicode MS" pitchFamily="34" charset="-128"/>
              </a:rPr>
              <a:t>Bipolar Bozukluk </a:t>
            </a:r>
            <a:br>
              <a:rPr lang="tr-TR" sz="4000" b="1" smtClean="0">
                <a:latin typeface="Arial Unicode MS" pitchFamily="34" charset="-128"/>
              </a:rPr>
            </a:br>
            <a:r>
              <a:rPr lang="tr-TR" sz="4000" b="1" smtClean="0">
                <a:latin typeface="Arial Unicode MS" pitchFamily="34" charset="-128"/>
              </a:rPr>
              <a:t>Nasıl Tedavi Edilir?</a:t>
            </a:r>
          </a:p>
        </p:txBody>
      </p:sp>
      <p:sp>
        <p:nvSpPr>
          <p:cNvPr id="41987" name="Rectangle 3"/>
          <p:cNvSpPr>
            <a:spLocks noGrp="1" noChangeArrowheads="1"/>
          </p:cNvSpPr>
          <p:nvPr>
            <p:ph type="body" idx="1"/>
          </p:nvPr>
        </p:nvSpPr>
        <p:spPr/>
        <p:txBody>
          <a:bodyPr/>
          <a:lstStyle/>
          <a:p>
            <a:pPr algn="ctr" eaLnBrk="1" hangingPunct="1">
              <a:buFont typeface="Wingdings" charset="0"/>
              <a:buNone/>
              <a:defRPr/>
            </a:pPr>
            <a:endParaRPr lang="tr-TR" sz="4400" b="1" smtClean="0">
              <a:latin typeface="Arial Unicode MS" charset="0"/>
            </a:endParaRPr>
          </a:p>
          <a:p>
            <a:pPr algn="ctr" eaLnBrk="1" hangingPunct="1">
              <a:buFont typeface="Wingdings" charset="0"/>
              <a:buNone/>
              <a:defRPr/>
            </a:pPr>
            <a:endParaRPr lang="tr-TR" sz="4400" b="1" smtClean="0">
              <a:latin typeface="Arial Unicode MS" charset="0"/>
            </a:endParaRPr>
          </a:p>
        </p:txBody>
      </p:sp>
      <p:sp>
        <p:nvSpPr>
          <p:cNvPr id="41989" name="Rectangle 5"/>
          <p:cNvSpPr>
            <a:spLocks noChangeArrowheads="1"/>
          </p:cNvSpPr>
          <p:nvPr/>
        </p:nvSpPr>
        <p:spPr bwMode="auto">
          <a:xfrm>
            <a:off x="684213" y="21336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247650">
              <a:spcBef>
                <a:spcPct val="50000"/>
              </a:spcBef>
              <a:tabLst>
                <a:tab pos="901700" algn="l"/>
              </a:tabLst>
            </a:pPr>
            <a:r>
              <a:rPr lang="tr-TR" sz="3600">
                <a:solidFill>
                  <a:schemeClr val="tx2"/>
                </a:solidFill>
                <a:latin typeface="Arial Unicode MS" pitchFamily="34" charset="-128"/>
              </a:rPr>
              <a:t>Tedavinin basamakları</a:t>
            </a:r>
          </a:p>
          <a:p>
            <a:pPr marL="901700" lvl="4" defTabSz="247650">
              <a:spcBef>
                <a:spcPct val="20000"/>
              </a:spcBef>
              <a:buClr>
                <a:schemeClr val="accent1"/>
              </a:buClr>
              <a:buSzPct val="50000"/>
              <a:buFont typeface="Wingdings" pitchFamily="2" charset="2"/>
              <a:buChar char="n"/>
              <a:tabLst>
                <a:tab pos="901700" algn="l"/>
              </a:tabLst>
            </a:pPr>
            <a:endParaRPr lang="tr-TR" sz="3600" b="0">
              <a:latin typeface="Arial Unicode MS" pitchFamily="34" charset="-128"/>
            </a:endParaRPr>
          </a:p>
          <a:p>
            <a:pPr marL="901700" lvl="4" defTabSz="247650">
              <a:spcBef>
                <a:spcPct val="20000"/>
              </a:spcBef>
              <a:buClr>
                <a:schemeClr val="folHlink"/>
              </a:buClr>
              <a:buSzPct val="50000"/>
              <a:buFont typeface="Wingdings" pitchFamily="2" charset="2"/>
              <a:buChar char="n"/>
              <a:tabLst>
                <a:tab pos="901700" algn="l"/>
              </a:tabLst>
            </a:pPr>
            <a:r>
              <a:rPr lang="tr-TR" sz="3600" b="0">
                <a:latin typeface="Arial Unicode MS" pitchFamily="34" charset="-128"/>
              </a:rPr>
              <a:t> </a:t>
            </a:r>
            <a:r>
              <a:rPr lang="tr-TR" sz="3600">
                <a:latin typeface="Arial Unicode MS" pitchFamily="34" charset="-128"/>
              </a:rPr>
              <a:t>Akut tedavi</a:t>
            </a:r>
          </a:p>
          <a:p>
            <a:pPr marL="901700" lvl="4" defTabSz="247650">
              <a:spcBef>
                <a:spcPct val="20000"/>
              </a:spcBef>
              <a:buClr>
                <a:schemeClr val="folHlink"/>
              </a:buClr>
              <a:buSzPct val="50000"/>
              <a:buFont typeface="Wingdings" pitchFamily="2" charset="2"/>
              <a:buNone/>
              <a:tabLst>
                <a:tab pos="901700" algn="l"/>
              </a:tabLst>
            </a:pPr>
            <a:endParaRPr lang="en-US" sz="3600">
              <a:latin typeface="Arial Unicode MS" pitchFamily="34" charset="-128"/>
            </a:endParaRPr>
          </a:p>
          <a:p>
            <a:pPr marL="901700" lvl="4" defTabSz="247650">
              <a:spcBef>
                <a:spcPct val="20000"/>
              </a:spcBef>
              <a:buClr>
                <a:schemeClr val="folHlink"/>
              </a:buClr>
              <a:buSzPct val="50000"/>
              <a:buFont typeface="Wingdings" pitchFamily="2" charset="2"/>
              <a:buChar char="n"/>
              <a:tabLst>
                <a:tab pos="901700" algn="l"/>
              </a:tabLst>
            </a:pPr>
            <a:r>
              <a:rPr lang="tr-TR" sz="3600">
                <a:latin typeface="Arial Unicode MS" pitchFamily="34" charset="-128"/>
              </a:rPr>
              <a:t> Koruyucu tedavi</a:t>
            </a:r>
          </a:p>
          <a:p>
            <a:pPr defTabSz="247650">
              <a:spcBef>
                <a:spcPct val="20000"/>
              </a:spcBef>
              <a:buClr>
                <a:schemeClr val="folHlink"/>
              </a:buClr>
              <a:buSzPct val="60000"/>
              <a:buFont typeface="Wingdings" pitchFamily="2" charset="2"/>
              <a:buNone/>
              <a:tabLst>
                <a:tab pos="901700" algn="l"/>
              </a:tabLst>
            </a:pPr>
            <a:endParaRPr lang="tr-TR" sz="3600" b="0">
              <a:latin typeface="Arial Unicode MS"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tr-TR" sz="4000" b="1" smtClean="0">
                <a:latin typeface="Arial Unicode MS" pitchFamily="34" charset="-128"/>
              </a:rPr>
              <a:t>Tedavinin içeriği</a:t>
            </a:r>
          </a:p>
        </p:txBody>
      </p:sp>
      <p:sp>
        <p:nvSpPr>
          <p:cNvPr id="264195" name="Rectangle 3"/>
          <p:cNvSpPr>
            <a:spLocks noGrp="1" noChangeArrowheads="1"/>
          </p:cNvSpPr>
          <p:nvPr>
            <p:ph type="body" idx="1"/>
          </p:nvPr>
        </p:nvSpPr>
        <p:spPr>
          <a:xfrm>
            <a:off x="755650" y="1989138"/>
            <a:ext cx="7772400" cy="4114800"/>
          </a:xfrm>
        </p:spPr>
        <p:txBody>
          <a:bodyPr/>
          <a:lstStyle/>
          <a:p>
            <a:pPr lvl="3" eaLnBrk="1" hangingPunct="1"/>
            <a:endParaRPr lang="tr-TR" sz="3600" b="1" smtClean="0">
              <a:latin typeface="Arial Unicode MS" pitchFamily="34" charset="-128"/>
            </a:endParaRPr>
          </a:p>
          <a:p>
            <a:pPr lvl="3" eaLnBrk="1" hangingPunct="1">
              <a:buClr>
                <a:schemeClr val="tx2"/>
              </a:buClr>
              <a:buSzPct val="150000"/>
              <a:buFont typeface="Wingdings" pitchFamily="2" charset="2"/>
              <a:buChar char="§"/>
            </a:pPr>
            <a:r>
              <a:rPr lang="tr-TR" sz="3600" b="1" smtClean="0">
                <a:latin typeface="Arial Unicode MS" pitchFamily="34" charset="-128"/>
              </a:rPr>
              <a:t> İlaç</a:t>
            </a:r>
            <a:endParaRPr lang="en-US" sz="3600" b="1" smtClean="0">
              <a:latin typeface="Arial Unicode MS" pitchFamily="34" charset="-128"/>
            </a:endParaRPr>
          </a:p>
          <a:p>
            <a:pPr lvl="3" eaLnBrk="1" hangingPunct="1">
              <a:lnSpc>
                <a:spcPct val="150000"/>
              </a:lnSpc>
              <a:buClr>
                <a:schemeClr val="tx2"/>
              </a:buClr>
              <a:buSzPct val="150000"/>
              <a:buFont typeface="Wingdings" pitchFamily="2" charset="2"/>
              <a:buChar char="§"/>
            </a:pPr>
            <a:r>
              <a:rPr lang="tr-TR" sz="3600" b="1" smtClean="0">
                <a:latin typeface="Arial Unicode MS" pitchFamily="34" charset="-128"/>
              </a:rPr>
              <a:t> Eğitim</a:t>
            </a:r>
            <a:endParaRPr lang="en-US" sz="3600" b="1" smtClean="0">
              <a:latin typeface="Arial Unicode MS" pitchFamily="34" charset="-128"/>
            </a:endParaRPr>
          </a:p>
          <a:p>
            <a:pPr lvl="3" eaLnBrk="1" hangingPunct="1">
              <a:lnSpc>
                <a:spcPct val="150000"/>
              </a:lnSpc>
              <a:buClr>
                <a:schemeClr val="tx2"/>
              </a:buClr>
              <a:buSzPct val="150000"/>
              <a:buFont typeface="Wingdings" pitchFamily="2" charset="2"/>
              <a:buChar char="§"/>
            </a:pPr>
            <a:r>
              <a:rPr lang="tr-TR" sz="3600" b="1" smtClean="0">
                <a:latin typeface="Arial Unicode MS" pitchFamily="34" charset="-128"/>
              </a:rPr>
              <a:t> Psikoterapi</a:t>
            </a:r>
          </a:p>
          <a:p>
            <a:pPr eaLnBrk="1" hangingPunct="1"/>
            <a:endParaRPr lang="tr-TR" sz="36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258888" y="692150"/>
            <a:ext cx="6950075" cy="984250"/>
          </a:xfrm>
        </p:spPr>
        <p:txBody>
          <a:bodyPr/>
          <a:lstStyle/>
          <a:p>
            <a:pPr eaLnBrk="1" hangingPunct="1"/>
            <a:r>
              <a:rPr lang="tr-TR" sz="4000" b="1" smtClean="0">
                <a:latin typeface="Arial Unicode MS" pitchFamily="34" charset="-128"/>
              </a:rPr>
              <a:t>İlaçla tedavi</a:t>
            </a:r>
          </a:p>
        </p:txBody>
      </p:sp>
      <p:sp>
        <p:nvSpPr>
          <p:cNvPr id="265219" name="Rectangle 3"/>
          <p:cNvSpPr>
            <a:spLocks noGrp="1" noChangeArrowheads="1"/>
          </p:cNvSpPr>
          <p:nvPr>
            <p:ph type="body" idx="1"/>
          </p:nvPr>
        </p:nvSpPr>
        <p:spPr>
          <a:xfrm>
            <a:off x="900113" y="2060575"/>
            <a:ext cx="7772400" cy="4114800"/>
          </a:xfrm>
        </p:spPr>
        <p:txBody>
          <a:bodyPr/>
          <a:lstStyle/>
          <a:p>
            <a:pPr eaLnBrk="1" hangingPunct="1"/>
            <a:endParaRPr lang="tr-TR" b="1" smtClean="0">
              <a:latin typeface="Arial Unicode MS" pitchFamily="34" charset="-128"/>
            </a:endParaRPr>
          </a:p>
          <a:p>
            <a:pPr eaLnBrk="1" hangingPunct="1">
              <a:buFont typeface="Wingdings" pitchFamily="2" charset="2"/>
              <a:buNone/>
            </a:pPr>
            <a:r>
              <a:rPr lang="tr-TR" b="1" smtClean="0">
                <a:latin typeface="Arial Unicode MS" pitchFamily="34" charset="-128"/>
              </a:rPr>
              <a:t>en önemli ilaçlar</a:t>
            </a:r>
          </a:p>
          <a:p>
            <a:pPr eaLnBrk="1" hangingPunct="1">
              <a:buFont typeface="Wingdings" pitchFamily="2" charset="2"/>
              <a:buNone/>
            </a:pPr>
            <a:endParaRPr lang="tr-TR" b="1" smtClean="0">
              <a:latin typeface="Arial Unicode MS" pitchFamily="34" charset="-128"/>
            </a:endParaRPr>
          </a:p>
          <a:p>
            <a:pPr algn="ctr" eaLnBrk="1" hangingPunct="1">
              <a:buFont typeface="Wingdings" pitchFamily="2" charset="2"/>
              <a:buNone/>
            </a:pPr>
            <a:r>
              <a:rPr lang="tr-TR" sz="4000" b="1" u="sng" smtClean="0">
                <a:latin typeface="Arial Unicode MS" pitchFamily="34" charset="-128"/>
              </a:rPr>
              <a:t>Duygudurum Dengeleyiciler</a:t>
            </a:r>
            <a:r>
              <a:rPr lang="tr-TR" sz="4000" b="1" smtClean="0">
                <a:latin typeface="Arial Unicode MS" pitchFamily="34" charset="-128"/>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150938" y="836613"/>
            <a:ext cx="7793037" cy="839787"/>
          </a:xfrm>
        </p:spPr>
        <p:txBody>
          <a:bodyPr/>
          <a:lstStyle/>
          <a:p>
            <a:pPr eaLnBrk="1" hangingPunct="1">
              <a:defRPr/>
            </a:pPr>
            <a:r>
              <a:rPr lang="tr-TR" sz="4000" b="1" smtClean="0">
                <a:latin typeface="Arial Unicode MS" charset="0"/>
              </a:rPr>
              <a:t>Duygudurum Dengeleyiciler</a:t>
            </a:r>
          </a:p>
        </p:txBody>
      </p:sp>
      <p:sp>
        <p:nvSpPr>
          <p:cNvPr id="266243" name="Rectangle 3"/>
          <p:cNvSpPr>
            <a:spLocks noGrp="1" noChangeArrowheads="1"/>
          </p:cNvSpPr>
          <p:nvPr>
            <p:ph type="body" idx="1"/>
          </p:nvPr>
        </p:nvSpPr>
        <p:spPr>
          <a:xfrm>
            <a:off x="827088" y="2133600"/>
            <a:ext cx="7921625" cy="3908425"/>
          </a:xfrm>
        </p:spPr>
        <p:txBody>
          <a:bodyPr/>
          <a:lstStyle/>
          <a:p>
            <a:pPr eaLnBrk="1" hangingPunct="1">
              <a:lnSpc>
                <a:spcPct val="95000"/>
              </a:lnSpc>
            </a:pPr>
            <a:r>
              <a:rPr lang="tr-TR" b="1" smtClean="0">
                <a:latin typeface="Arial Unicode MS" pitchFamily="34" charset="-128"/>
              </a:rPr>
              <a:t>Hem atak sırasında (mani, hipomani, karma, depresyon) hem de </a:t>
            </a:r>
            <a:r>
              <a:rPr lang="tr-TR" b="1" u="sng" smtClean="0">
                <a:latin typeface="Arial Unicode MS" pitchFamily="34" charset="-128"/>
              </a:rPr>
              <a:t>uzun süreli koruyucu tedavide kullanılırlar.</a:t>
            </a:r>
          </a:p>
          <a:p>
            <a:pPr algn="just" eaLnBrk="1" hangingPunct="1">
              <a:lnSpc>
                <a:spcPct val="95000"/>
              </a:lnSpc>
            </a:pPr>
            <a:r>
              <a:rPr lang="tr-TR" b="1" smtClean="0">
                <a:latin typeface="Arial Unicode MS" pitchFamily="34" charset="-128"/>
              </a:rPr>
              <a:t>Lityum</a:t>
            </a:r>
          </a:p>
          <a:p>
            <a:pPr algn="just" eaLnBrk="1" hangingPunct="1">
              <a:lnSpc>
                <a:spcPct val="95000"/>
              </a:lnSpc>
            </a:pPr>
            <a:r>
              <a:rPr lang="tr-TR" b="1" smtClean="0">
                <a:latin typeface="Arial Unicode MS" pitchFamily="34" charset="-128"/>
              </a:rPr>
              <a:t>Valproat</a:t>
            </a:r>
          </a:p>
          <a:p>
            <a:pPr algn="just" eaLnBrk="1" hangingPunct="1">
              <a:lnSpc>
                <a:spcPct val="95000"/>
              </a:lnSpc>
            </a:pPr>
            <a:r>
              <a:rPr lang="tr-TR" b="1" smtClean="0">
                <a:latin typeface="Arial Unicode MS" pitchFamily="34" charset="-128"/>
              </a:rPr>
              <a:t>Karbamazepin</a:t>
            </a:r>
          </a:p>
          <a:p>
            <a:pPr algn="just" eaLnBrk="1" hangingPunct="1">
              <a:lnSpc>
                <a:spcPct val="95000"/>
              </a:lnSpc>
            </a:pPr>
            <a:r>
              <a:rPr lang="tr-TR" b="1" smtClean="0">
                <a:latin typeface="Arial Unicode MS" pitchFamily="34" charset="-128"/>
              </a:rPr>
              <a:t>Lamotrijin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150938" y="692150"/>
            <a:ext cx="7793037" cy="984250"/>
          </a:xfrm>
        </p:spPr>
        <p:txBody>
          <a:bodyPr/>
          <a:lstStyle/>
          <a:p>
            <a:pPr eaLnBrk="1" hangingPunct="1">
              <a:defRPr/>
            </a:pPr>
            <a:r>
              <a:rPr lang="tr-TR" sz="4000" b="1" smtClean="0">
                <a:latin typeface="Arial Unicode MS" charset="0"/>
              </a:rPr>
              <a:t>Duygudurum Dengeleyiciler</a:t>
            </a:r>
          </a:p>
        </p:txBody>
      </p:sp>
      <p:sp>
        <p:nvSpPr>
          <p:cNvPr id="267267" name="Rectangle 3"/>
          <p:cNvSpPr>
            <a:spLocks noGrp="1" noChangeArrowheads="1"/>
          </p:cNvSpPr>
          <p:nvPr>
            <p:ph type="body" idx="1"/>
          </p:nvPr>
        </p:nvSpPr>
        <p:spPr>
          <a:xfrm>
            <a:off x="755650" y="2162175"/>
            <a:ext cx="8199438" cy="3970338"/>
          </a:xfrm>
        </p:spPr>
        <p:txBody>
          <a:bodyPr/>
          <a:lstStyle/>
          <a:p>
            <a:pPr eaLnBrk="1" hangingPunct="1"/>
            <a:r>
              <a:rPr lang="tr-TR" b="1" smtClean="0">
                <a:latin typeface="Arial Unicode MS" pitchFamily="34" charset="-128"/>
              </a:rPr>
              <a:t>Beyinde bazı maddeleri etkileyerek duygudurumun kontrolsüz dalgalanmalarını önlerler.</a:t>
            </a:r>
          </a:p>
          <a:p>
            <a:pPr eaLnBrk="1" hangingPunct="1"/>
            <a:r>
              <a:rPr lang="tr-TR" b="1" smtClean="0">
                <a:latin typeface="Arial Unicode MS" pitchFamily="34" charset="-128"/>
              </a:rPr>
              <a:t>Daha çok manik atak oluşumunu engelleseler de depresyon gelişmesini de önlerler.</a:t>
            </a:r>
          </a:p>
          <a:p>
            <a:pPr eaLnBrk="1" hangingPunct="1"/>
            <a:r>
              <a:rPr lang="tr-TR" b="1" smtClean="0">
                <a:latin typeface="Arial Unicode MS" pitchFamily="34" charset="-128"/>
              </a:rPr>
              <a:t>İlaç etkisi 1-2 hafta içinde ortaya çıkar.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150938" y="765175"/>
            <a:ext cx="7793037" cy="911225"/>
          </a:xfrm>
        </p:spPr>
        <p:txBody>
          <a:bodyPr anchor="t"/>
          <a:lstStyle/>
          <a:p>
            <a:pPr eaLnBrk="1" hangingPunct="1"/>
            <a:r>
              <a:rPr lang="tr-TR" sz="4000" b="1" smtClean="0">
                <a:latin typeface="Arial Unicode MS" pitchFamily="34" charset="-128"/>
              </a:rPr>
              <a:t>Tarihçe</a:t>
            </a:r>
          </a:p>
        </p:txBody>
      </p:sp>
      <p:sp>
        <p:nvSpPr>
          <p:cNvPr id="240643" name="Rectangle 3"/>
          <p:cNvSpPr>
            <a:spLocks noGrp="1" noChangeArrowheads="1"/>
          </p:cNvSpPr>
          <p:nvPr>
            <p:ph type="body" sz="half" idx="1"/>
          </p:nvPr>
        </p:nvSpPr>
        <p:spPr>
          <a:xfrm>
            <a:off x="395288" y="2276475"/>
            <a:ext cx="5256212" cy="4176713"/>
          </a:xfrm>
        </p:spPr>
        <p:txBody>
          <a:bodyPr/>
          <a:lstStyle/>
          <a:p>
            <a:pPr marL="0" indent="261938" eaLnBrk="1" hangingPunct="1"/>
            <a:r>
              <a:rPr lang="tr-TR" sz="2800" b="1" smtClean="0">
                <a:latin typeface="Arial Unicode MS" pitchFamily="34" charset="-128"/>
              </a:rPr>
              <a:t>Hippokrat (Melankoli)</a:t>
            </a:r>
          </a:p>
          <a:p>
            <a:pPr marL="0" indent="261938" eaLnBrk="1" hangingPunct="1"/>
            <a:r>
              <a:rPr lang="tr-TR" sz="2800" b="1" smtClean="0">
                <a:latin typeface="Arial Unicode MS" pitchFamily="34" charset="-128"/>
              </a:rPr>
              <a:t>Kapadokyalı Areateus (MS  </a:t>
            </a:r>
          </a:p>
          <a:p>
            <a:pPr marL="0" indent="261938" eaLnBrk="1" hangingPunct="1">
              <a:buFont typeface="Wingdings" pitchFamily="2" charset="2"/>
              <a:buNone/>
            </a:pPr>
            <a:r>
              <a:rPr lang="tr-TR" sz="2800" b="1" smtClean="0">
                <a:latin typeface="Arial Unicode MS" pitchFamily="34" charset="-128"/>
              </a:rPr>
              <a:t>2. yüzyıl)</a:t>
            </a:r>
          </a:p>
          <a:p>
            <a:pPr marL="0" indent="261938" eaLnBrk="1" hangingPunct="1">
              <a:lnSpc>
                <a:spcPct val="80000"/>
              </a:lnSpc>
            </a:pPr>
            <a:r>
              <a:rPr lang="tr-TR" sz="2800" b="1" smtClean="0">
                <a:latin typeface="Arial Unicode MS" pitchFamily="34" charset="-128"/>
              </a:rPr>
              <a:t>17. yüzyılda Fransız  </a:t>
            </a:r>
          </a:p>
          <a:p>
            <a:pPr marL="0" indent="261938" eaLnBrk="1" hangingPunct="1">
              <a:lnSpc>
                <a:spcPct val="80000"/>
              </a:lnSpc>
              <a:buFont typeface="Wingdings" pitchFamily="2" charset="2"/>
              <a:buNone/>
            </a:pPr>
            <a:r>
              <a:rPr lang="tr-TR" sz="2800" b="1" smtClean="0">
                <a:latin typeface="Arial Unicode MS" pitchFamily="34" charset="-128"/>
              </a:rPr>
              <a:t>bilimadamları</a:t>
            </a:r>
          </a:p>
          <a:p>
            <a:pPr marL="0" indent="261938" eaLnBrk="1" hangingPunct="1">
              <a:lnSpc>
                <a:spcPct val="80000"/>
              </a:lnSpc>
              <a:buFont typeface="Wingdings" pitchFamily="2" charset="2"/>
              <a:buNone/>
            </a:pPr>
            <a:r>
              <a:rPr lang="ja-JP" altLang="tr-TR" sz="2800" b="1" smtClean="0">
                <a:latin typeface="Arial Unicode MS" pitchFamily="34" charset="-128"/>
              </a:rPr>
              <a:t>“</a:t>
            </a:r>
            <a:r>
              <a:rPr lang="tr-TR" altLang="ja-JP" sz="2800" b="1" smtClean="0">
                <a:latin typeface="Arial Unicode MS" pitchFamily="34" charset="-128"/>
              </a:rPr>
              <a:t>folie circulaire</a:t>
            </a:r>
            <a:r>
              <a:rPr lang="ja-JP" altLang="tr-TR" sz="2800" b="1" smtClean="0">
                <a:latin typeface="Arial Unicode MS" pitchFamily="34" charset="-128"/>
              </a:rPr>
              <a:t>”</a:t>
            </a:r>
            <a:endParaRPr lang="tr-TR" altLang="ja-JP" sz="2800" b="1" smtClean="0">
              <a:latin typeface="Arial Unicode MS" pitchFamily="34" charset="-128"/>
            </a:endParaRPr>
          </a:p>
          <a:p>
            <a:pPr marL="0" indent="261938" eaLnBrk="1" hangingPunct="1">
              <a:lnSpc>
                <a:spcPct val="80000"/>
              </a:lnSpc>
              <a:buFont typeface="Wingdings" pitchFamily="2" charset="2"/>
              <a:buNone/>
            </a:pPr>
            <a:r>
              <a:rPr lang="ja-JP" altLang="tr-TR" sz="2800" b="1" smtClean="0">
                <a:latin typeface="Arial Unicode MS" pitchFamily="34" charset="-128"/>
              </a:rPr>
              <a:t>“</a:t>
            </a:r>
            <a:r>
              <a:rPr lang="tr-TR" altLang="ja-JP" sz="2800" b="1" smtClean="0">
                <a:latin typeface="Arial Unicode MS" pitchFamily="34" charset="-128"/>
              </a:rPr>
              <a:t>folie a la double forme</a:t>
            </a:r>
            <a:r>
              <a:rPr lang="ja-JP" altLang="tr-TR" sz="2800" b="1" smtClean="0">
                <a:latin typeface="Arial Unicode MS" pitchFamily="34" charset="-128"/>
              </a:rPr>
              <a:t>”</a:t>
            </a:r>
            <a:r>
              <a:rPr lang="tr-TR" altLang="ja-JP" sz="2800" b="1" smtClean="0">
                <a:latin typeface="Arial Unicode MS" pitchFamily="34" charset="-128"/>
              </a:rPr>
              <a:t> </a:t>
            </a:r>
          </a:p>
          <a:p>
            <a:pPr marL="0" indent="261938" eaLnBrk="1" hangingPunct="1">
              <a:lnSpc>
                <a:spcPct val="80000"/>
              </a:lnSpc>
            </a:pPr>
            <a:r>
              <a:rPr lang="tr-TR" sz="2800" b="1" smtClean="0">
                <a:latin typeface="Arial Unicode MS" pitchFamily="34" charset="-128"/>
              </a:rPr>
              <a:t>19 -20.yüzyıl Kraepelin</a:t>
            </a:r>
          </a:p>
        </p:txBody>
      </p:sp>
      <p:pic>
        <p:nvPicPr>
          <p:cNvPr id="240644" name="Picture 4" descr="MCj01981950000[1]"/>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864225" y="2060575"/>
            <a:ext cx="2921000" cy="3960813"/>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150938" y="836613"/>
            <a:ext cx="7793037" cy="839787"/>
          </a:xfrm>
        </p:spPr>
        <p:txBody>
          <a:bodyPr/>
          <a:lstStyle/>
          <a:p>
            <a:pPr eaLnBrk="1" hangingPunct="1">
              <a:defRPr/>
            </a:pPr>
            <a:r>
              <a:rPr lang="tr-TR" sz="4000" b="1" smtClean="0">
                <a:latin typeface="Arial Unicode MS" charset="0"/>
              </a:rPr>
              <a:t>Duygudurum Dengeleyiciler</a:t>
            </a:r>
          </a:p>
        </p:txBody>
      </p:sp>
      <p:sp>
        <p:nvSpPr>
          <p:cNvPr id="268291" name="Rectangle 3"/>
          <p:cNvSpPr>
            <a:spLocks noGrp="1" noChangeArrowheads="1"/>
          </p:cNvSpPr>
          <p:nvPr>
            <p:ph type="body" idx="1"/>
          </p:nvPr>
        </p:nvSpPr>
        <p:spPr>
          <a:xfrm>
            <a:off x="611188" y="1989138"/>
            <a:ext cx="7924800" cy="4679950"/>
          </a:xfrm>
        </p:spPr>
        <p:txBody>
          <a:bodyPr/>
          <a:lstStyle/>
          <a:p>
            <a:pPr eaLnBrk="1" hangingPunct="1"/>
            <a:r>
              <a:rPr lang="tr-TR" sz="2800" b="1" smtClean="0">
                <a:latin typeface="Arial Unicode MS" pitchFamily="34" charset="-128"/>
              </a:rPr>
              <a:t>Kan seviyelerinin düzenli takibi yapılmalıdır (Lamo</a:t>
            </a:r>
            <a:r>
              <a:rPr lang="tr-TR" sz="2800" b="1" smtClean="0">
                <a:latin typeface="Arial" pitchFamily="34" charset="0"/>
              </a:rPr>
              <a:t>t</a:t>
            </a:r>
            <a:r>
              <a:rPr lang="tr-TR" sz="2800" b="1" smtClean="0">
                <a:latin typeface="Arial Unicode MS" pitchFamily="34" charset="-128"/>
              </a:rPr>
              <a:t>rijin dışında)</a:t>
            </a:r>
          </a:p>
          <a:p>
            <a:pPr eaLnBrk="1" hangingPunct="1"/>
            <a:r>
              <a:rPr lang="tr-TR" sz="2800" b="1" smtClean="0">
                <a:latin typeface="Arial Unicode MS" pitchFamily="34" charset="-128"/>
              </a:rPr>
              <a:t>Kanda belli düzeylerde olmaları tedavi edici etkinin ortaya çıkması için önemlidir</a:t>
            </a:r>
          </a:p>
          <a:p>
            <a:pPr eaLnBrk="1" hangingPunct="1"/>
            <a:r>
              <a:rPr lang="tr-TR" sz="2800" b="1" smtClean="0">
                <a:latin typeface="Arial Unicode MS" pitchFamily="34" charset="-128"/>
              </a:rPr>
              <a:t>Gece alınan son dozdan 12 saat sonra, sabah  ilaç almadan kan verilerek seviyeleri tespit edilir</a:t>
            </a:r>
          </a:p>
          <a:p>
            <a:pPr eaLnBrk="1" hangingPunct="1"/>
            <a:r>
              <a:rPr lang="tr-TR" sz="2800" b="1" smtClean="0">
                <a:latin typeface="Arial Unicode MS" pitchFamily="34" charset="-128"/>
              </a:rPr>
              <a:t>Lityum için 1-2 ayda bir, valproat ve karbamazepin için 3 ayda bir kan seviyesi kontrolü şarttır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150938" y="404813"/>
            <a:ext cx="7793037" cy="1271587"/>
          </a:xfrm>
        </p:spPr>
        <p:txBody>
          <a:bodyPr/>
          <a:lstStyle/>
          <a:p>
            <a:pPr eaLnBrk="1" hangingPunct="1"/>
            <a:r>
              <a:rPr lang="tr-TR" sz="3600" b="1" smtClean="0">
                <a:latin typeface="Arial Unicode MS" pitchFamily="34" charset="-128"/>
              </a:rPr>
              <a:t>Lityum kullanırken belli aralıklarla</a:t>
            </a:r>
            <a:r>
              <a:rPr lang="tr-TR" sz="4000" smtClean="0">
                <a:latin typeface="Arial Unicode MS" pitchFamily="34" charset="-128"/>
              </a:rPr>
              <a:t> </a:t>
            </a:r>
          </a:p>
        </p:txBody>
      </p:sp>
      <p:sp>
        <p:nvSpPr>
          <p:cNvPr id="288771" name="Rectangle 3"/>
          <p:cNvSpPr>
            <a:spLocks noGrp="1" noChangeArrowheads="1"/>
          </p:cNvSpPr>
          <p:nvPr>
            <p:ph type="body" idx="1"/>
          </p:nvPr>
        </p:nvSpPr>
        <p:spPr>
          <a:xfrm>
            <a:off x="838200" y="2205038"/>
            <a:ext cx="7693025" cy="4176712"/>
          </a:xfrm>
        </p:spPr>
        <p:txBody>
          <a:bodyPr/>
          <a:lstStyle/>
          <a:p>
            <a:pPr eaLnBrk="1" hangingPunct="1"/>
            <a:r>
              <a:rPr lang="tr-TR" b="1" smtClean="0">
                <a:latin typeface="Arial Unicode MS" pitchFamily="34" charset="-128"/>
              </a:rPr>
              <a:t>Böbrek, tiroid fonksiyon testleri kontrol edilir</a:t>
            </a:r>
          </a:p>
          <a:p>
            <a:pPr eaLnBrk="1" hangingPunct="1"/>
            <a:r>
              <a:rPr lang="tr-TR" b="1" smtClean="0">
                <a:latin typeface="Arial Unicode MS" pitchFamily="34" charset="-128"/>
              </a:rPr>
              <a:t>Lityum bu organların fonksiyonlarını etkileyebilir ancak çoğu zaman bu etki ilacı kesmeyi gerektirmez ve geri dönüşlüdür. </a:t>
            </a:r>
          </a:p>
          <a:p>
            <a:pPr eaLnBrk="1" hangingPunct="1"/>
            <a:r>
              <a:rPr lang="tr-TR" b="1" smtClean="0">
                <a:latin typeface="Arial Unicode MS" pitchFamily="34" charset="-128"/>
              </a:rPr>
              <a:t>Kan sayımı ve kan elektrolitleri kontrol edilmelidir.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r>
              <a:rPr lang="tr-TR" sz="4000" b="1" smtClean="0">
                <a:latin typeface="Arial Unicode MS" pitchFamily="34" charset="-128"/>
              </a:rPr>
              <a:t>Valproat ve Karbamazepin kullanırken</a:t>
            </a:r>
          </a:p>
        </p:txBody>
      </p:sp>
      <p:sp>
        <p:nvSpPr>
          <p:cNvPr id="320515" name="Rectangle 3"/>
          <p:cNvSpPr>
            <a:spLocks noGrp="1" noChangeArrowheads="1"/>
          </p:cNvSpPr>
          <p:nvPr>
            <p:ph type="body" idx="1"/>
          </p:nvPr>
        </p:nvSpPr>
        <p:spPr>
          <a:xfrm>
            <a:off x="468313" y="2349500"/>
            <a:ext cx="7772400" cy="3946525"/>
          </a:xfrm>
        </p:spPr>
        <p:txBody>
          <a:bodyPr/>
          <a:lstStyle/>
          <a:p>
            <a:pPr eaLnBrk="1" hangingPunct="1"/>
            <a:r>
              <a:rPr lang="tr-TR" sz="3600" b="1" smtClean="0">
                <a:latin typeface="Arial Unicode MS" pitchFamily="34" charset="-128"/>
              </a:rPr>
              <a:t>Karaciğer fonksiyon testleri, kan sayımı 3-6 ayda bir kontrol edilir.</a:t>
            </a:r>
          </a:p>
          <a:p>
            <a:pPr eaLnBrk="1" hangingPunct="1"/>
            <a:r>
              <a:rPr lang="tr-TR" sz="3600" b="1" smtClean="0">
                <a:latin typeface="Arial Unicode MS" pitchFamily="34" charset="-128"/>
              </a:rPr>
              <a:t>Bu ilaçların karaciğer üzerine etkileri ilaç kesildiğinde geri döner.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1331913" y="692150"/>
            <a:ext cx="7591425" cy="1143000"/>
          </a:xfrm>
        </p:spPr>
        <p:txBody>
          <a:bodyPr/>
          <a:lstStyle/>
          <a:p>
            <a:pPr eaLnBrk="1" hangingPunct="1">
              <a:defRPr/>
            </a:pPr>
            <a:r>
              <a:rPr lang="tr-TR" sz="3600" b="1" smtClean="0">
                <a:latin typeface="Arial Unicode MS" charset="0"/>
              </a:rPr>
              <a:t>Duygudurum dengeleyicilerinin yan etkileri-Lityum</a:t>
            </a:r>
          </a:p>
        </p:txBody>
      </p:sp>
      <p:sp>
        <p:nvSpPr>
          <p:cNvPr id="321539" name="Rectangle 3"/>
          <p:cNvSpPr>
            <a:spLocks noGrp="1" noChangeArrowheads="1"/>
          </p:cNvSpPr>
          <p:nvPr>
            <p:ph type="body" idx="1"/>
          </p:nvPr>
        </p:nvSpPr>
        <p:spPr>
          <a:xfrm>
            <a:off x="684213" y="2205038"/>
            <a:ext cx="7772400" cy="4114800"/>
          </a:xfrm>
        </p:spPr>
        <p:txBody>
          <a:bodyPr/>
          <a:lstStyle/>
          <a:p>
            <a:pPr eaLnBrk="1" hangingPunct="1">
              <a:lnSpc>
                <a:spcPct val="90000"/>
              </a:lnSpc>
            </a:pPr>
            <a:r>
              <a:rPr lang="tr-TR" sz="2600" b="1" u="sng" smtClean="0">
                <a:latin typeface="Arial Unicode MS" pitchFamily="34" charset="-128"/>
              </a:rPr>
              <a:t>Erken dönemde görülen, doza bağlı </a:t>
            </a:r>
            <a:r>
              <a:rPr lang="ja-JP" altLang="tr-TR" sz="2600" b="1" u="sng" smtClean="0">
                <a:latin typeface="Arial Unicode MS" pitchFamily="34" charset="-128"/>
              </a:rPr>
              <a:t>‘</a:t>
            </a:r>
            <a:r>
              <a:rPr lang="tr-TR" altLang="ja-JP" sz="2600" b="1" u="sng" smtClean="0">
                <a:latin typeface="Arial Unicode MS" pitchFamily="34" charset="-128"/>
              </a:rPr>
              <a:t>sık</a:t>
            </a:r>
            <a:r>
              <a:rPr lang="ja-JP" altLang="tr-TR" sz="2600" b="1" u="sng" smtClean="0">
                <a:latin typeface="Arial Unicode MS" pitchFamily="34" charset="-128"/>
              </a:rPr>
              <a:t>’</a:t>
            </a:r>
            <a:r>
              <a:rPr lang="tr-TR" altLang="ja-JP" sz="2600" b="1" u="sng" smtClean="0">
                <a:latin typeface="Arial Unicode MS" pitchFamily="34" charset="-128"/>
              </a:rPr>
              <a:t> yan etkiler</a:t>
            </a:r>
            <a:r>
              <a:rPr lang="tr-TR" altLang="ja-JP" sz="2600" b="1" smtClean="0">
                <a:latin typeface="Arial Unicode MS" pitchFamily="34" charset="-128"/>
              </a:rPr>
              <a:t>: titreme, kas güçsüzlüğü, mide rahatsızlığı, ishal, susuzluk hissi, idrar artışı, konsantrasyon güçlüğü</a:t>
            </a:r>
          </a:p>
          <a:p>
            <a:pPr eaLnBrk="1" hangingPunct="1">
              <a:lnSpc>
                <a:spcPct val="90000"/>
              </a:lnSpc>
            </a:pPr>
            <a:r>
              <a:rPr lang="tr-TR" sz="2600" b="1" u="sng" smtClean="0">
                <a:latin typeface="Arial Unicode MS" pitchFamily="34" charset="-128"/>
              </a:rPr>
              <a:t>Uzun süreli tedavide görülen yan etkiler:</a:t>
            </a:r>
            <a:r>
              <a:rPr lang="tr-TR" sz="2600" b="1" smtClean="0">
                <a:latin typeface="Arial Unicode MS" pitchFamily="34" charset="-128"/>
              </a:rPr>
              <a:t> kilo alma, tiroidle ilgili sorunlar, böbreklerle ilgili sorunlar, akne</a:t>
            </a:r>
          </a:p>
          <a:p>
            <a:pPr eaLnBrk="1" hangingPunct="1">
              <a:lnSpc>
                <a:spcPct val="90000"/>
              </a:lnSpc>
            </a:pPr>
            <a:r>
              <a:rPr lang="tr-TR" sz="2600" b="1" u="sng" smtClean="0">
                <a:latin typeface="Arial Unicode MS" pitchFamily="34" charset="-128"/>
              </a:rPr>
              <a:t>Nadir görülen, ancak tehlikeli yan etkiler:</a:t>
            </a:r>
            <a:r>
              <a:rPr lang="tr-TR" sz="2600" b="1" smtClean="0">
                <a:latin typeface="Arial Unicode MS" pitchFamily="34" charset="-128"/>
              </a:rPr>
              <a:t> lityum zehirlenmesi; ciddi titreme, bulantı, bilinç bulanıklığı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tr-TR" sz="4000" b="1" smtClean="0">
                <a:latin typeface="Arial Unicode MS" charset="0"/>
              </a:rPr>
              <a:t>Valproat</a:t>
            </a:r>
            <a:r>
              <a:rPr lang="tr-TR" smtClean="0">
                <a:latin typeface="Arial Unicode MS" charset="0"/>
              </a:rPr>
              <a:t> </a:t>
            </a:r>
          </a:p>
        </p:txBody>
      </p:sp>
      <p:sp>
        <p:nvSpPr>
          <p:cNvPr id="322563" name="Rectangle 3"/>
          <p:cNvSpPr>
            <a:spLocks noGrp="1" noChangeArrowheads="1"/>
          </p:cNvSpPr>
          <p:nvPr>
            <p:ph type="body" idx="1"/>
          </p:nvPr>
        </p:nvSpPr>
        <p:spPr>
          <a:xfrm>
            <a:off x="468313" y="2060575"/>
            <a:ext cx="7772400" cy="4248150"/>
          </a:xfrm>
        </p:spPr>
        <p:txBody>
          <a:bodyPr/>
          <a:lstStyle/>
          <a:p>
            <a:pPr eaLnBrk="1" hangingPunct="1">
              <a:lnSpc>
                <a:spcPct val="80000"/>
              </a:lnSpc>
            </a:pPr>
            <a:r>
              <a:rPr lang="tr-TR" sz="3000" b="1" u="sng" smtClean="0">
                <a:latin typeface="Arial Unicode MS" pitchFamily="34" charset="-128"/>
              </a:rPr>
              <a:t>Erken dönemde görülen doza bağlı </a:t>
            </a:r>
            <a:r>
              <a:rPr lang="ja-JP" altLang="tr-TR" sz="3000" b="1" u="sng" smtClean="0">
                <a:latin typeface="Arial Unicode MS" pitchFamily="34" charset="-128"/>
              </a:rPr>
              <a:t>‘</a:t>
            </a:r>
            <a:r>
              <a:rPr lang="tr-TR" altLang="ja-JP" sz="3000" b="1" u="sng" smtClean="0">
                <a:latin typeface="Arial Unicode MS" pitchFamily="34" charset="-128"/>
              </a:rPr>
              <a:t>sık</a:t>
            </a:r>
            <a:r>
              <a:rPr lang="ja-JP" altLang="tr-TR" sz="3000" b="1" u="sng" smtClean="0">
                <a:latin typeface="Arial Unicode MS" pitchFamily="34" charset="-128"/>
              </a:rPr>
              <a:t>’</a:t>
            </a:r>
            <a:r>
              <a:rPr lang="tr-TR" altLang="ja-JP" sz="3000" b="1" u="sng" smtClean="0">
                <a:latin typeface="Arial Unicode MS" pitchFamily="34" charset="-128"/>
              </a:rPr>
              <a:t> yan etkiler</a:t>
            </a:r>
            <a:r>
              <a:rPr lang="tr-TR" altLang="ja-JP" sz="3000" b="1" smtClean="0">
                <a:latin typeface="Arial Unicode MS" pitchFamily="34" charset="-128"/>
              </a:rPr>
              <a:t>: uyuklama, sersemlik, mide rahatsızlığı, ishal, titreme </a:t>
            </a:r>
          </a:p>
          <a:p>
            <a:pPr eaLnBrk="1" hangingPunct="1">
              <a:lnSpc>
                <a:spcPct val="80000"/>
              </a:lnSpc>
            </a:pPr>
            <a:r>
              <a:rPr lang="tr-TR" sz="3000" b="1" u="sng" smtClean="0">
                <a:latin typeface="Arial Unicode MS" pitchFamily="34" charset="-128"/>
              </a:rPr>
              <a:t>Uzun süreli tedavide görülen yan etkiler</a:t>
            </a:r>
            <a:r>
              <a:rPr lang="tr-TR" sz="3000" b="1" smtClean="0">
                <a:latin typeface="Arial Unicode MS" pitchFamily="34" charset="-128"/>
              </a:rPr>
              <a:t>: kilo alma, saç incelmesi, karaciğer işlevlerinde değişiklik </a:t>
            </a:r>
          </a:p>
          <a:p>
            <a:pPr eaLnBrk="1" hangingPunct="1">
              <a:lnSpc>
                <a:spcPct val="80000"/>
              </a:lnSpc>
            </a:pPr>
            <a:r>
              <a:rPr lang="tr-TR" sz="3000" b="1" u="sng" smtClean="0">
                <a:latin typeface="Arial Unicode MS" pitchFamily="34" charset="-128"/>
              </a:rPr>
              <a:t>Nadir görülen, ancak tehlikeli yan etkiler:</a:t>
            </a:r>
            <a:r>
              <a:rPr lang="tr-TR" sz="3000" b="1" smtClean="0">
                <a:latin typeface="Arial Unicode MS" pitchFamily="34" charset="-128"/>
              </a:rPr>
              <a:t> karaciğer hasarı; özellikle epilepsi ilaçları ile birlikte kullanıldığında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defRPr/>
            </a:pPr>
            <a:r>
              <a:rPr lang="tr-TR" sz="4000" b="1" smtClean="0">
                <a:latin typeface="Arial Unicode MS" charset="0"/>
              </a:rPr>
              <a:t>Lamotrijin</a:t>
            </a:r>
            <a:r>
              <a:rPr lang="tr-TR" smtClean="0">
                <a:latin typeface="Arial Unicode MS" charset="0"/>
              </a:rPr>
              <a:t> </a:t>
            </a:r>
          </a:p>
        </p:txBody>
      </p:sp>
      <p:sp>
        <p:nvSpPr>
          <p:cNvPr id="323587" name="Rectangle 3"/>
          <p:cNvSpPr>
            <a:spLocks noGrp="1" noChangeArrowheads="1"/>
          </p:cNvSpPr>
          <p:nvPr>
            <p:ph type="body" idx="1"/>
          </p:nvPr>
        </p:nvSpPr>
        <p:spPr>
          <a:xfrm>
            <a:off x="468313" y="2278063"/>
            <a:ext cx="8270875" cy="4246562"/>
          </a:xfrm>
        </p:spPr>
        <p:txBody>
          <a:bodyPr/>
          <a:lstStyle/>
          <a:p>
            <a:pPr eaLnBrk="1" hangingPunct="1">
              <a:lnSpc>
                <a:spcPct val="90000"/>
              </a:lnSpc>
            </a:pPr>
            <a:r>
              <a:rPr lang="tr-TR" b="1" smtClean="0">
                <a:latin typeface="Arial Unicode MS" pitchFamily="34" charset="-128"/>
              </a:rPr>
              <a:t>Kullanmaya başladıktan herhangi bir zaman sonra cildinizde döküntü oluştuğunda ilacı kesip doktorunuza başvurun!!!</a:t>
            </a:r>
          </a:p>
          <a:p>
            <a:pPr eaLnBrk="1" hangingPunct="1">
              <a:lnSpc>
                <a:spcPct val="90000"/>
              </a:lnSpc>
            </a:pPr>
            <a:r>
              <a:rPr lang="tr-TR" b="1" smtClean="0">
                <a:latin typeface="Arial Unicode MS" pitchFamily="34" charset="-128"/>
              </a:rPr>
              <a:t>Döküntü, kan hücre sayısında değişiklikler, karaciğer fonksiyonlarında bozulma, baş ağrısı, baş dönmesi, bulanık görme, mide şikayetleri gelişebilir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defRPr/>
            </a:pPr>
            <a:r>
              <a:rPr lang="tr-TR" sz="4000" b="1" smtClean="0">
                <a:latin typeface="Arial Unicode MS" charset="0"/>
              </a:rPr>
              <a:t>Karbamazepin</a:t>
            </a:r>
            <a:r>
              <a:rPr lang="tr-TR" smtClean="0">
                <a:latin typeface="Arial Unicode MS" charset="0"/>
              </a:rPr>
              <a:t> </a:t>
            </a:r>
          </a:p>
        </p:txBody>
      </p:sp>
      <p:sp>
        <p:nvSpPr>
          <p:cNvPr id="324611" name="Rectangle 3"/>
          <p:cNvSpPr>
            <a:spLocks noGrp="1" noChangeArrowheads="1"/>
          </p:cNvSpPr>
          <p:nvPr>
            <p:ph type="body" idx="1"/>
          </p:nvPr>
        </p:nvSpPr>
        <p:spPr>
          <a:xfrm>
            <a:off x="684213" y="2205038"/>
            <a:ext cx="7847012" cy="4103687"/>
          </a:xfrm>
        </p:spPr>
        <p:txBody>
          <a:bodyPr/>
          <a:lstStyle/>
          <a:p>
            <a:pPr eaLnBrk="1" hangingPunct="1">
              <a:lnSpc>
                <a:spcPct val="90000"/>
              </a:lnSpc>
            </a:pPr>
            <a:r>
              <a:rPr lang="tr-TR" sz="3000" b="1" u="sng" smtClean="0">
                <a:latin typeface="Arial Unicode MS" pitchFamily="34" charset="-128"/>
              </a:rPr>
              <a:t>Erken dönemde görülen doza bağlı </a:t>
            </a:r>
            <a:r>
              <a:rPr lang="ja-JP" altLang="tr-TR" sz="3000" b="1" u="sng" smtClean="0">
                <a:latin typeface="Arial Unicode MS" pitchFamily="34" charset="-128"/>
              </a:rPr>
              <a:t>‘</a:t>
            </a:r>
            <a:r>
              <a:rPr lang="tr-TR" altLang="ja-JP" sz="3000" b="1" u="sng" smtClean="0">
                <a:latin typeface="Arial Unicode MS" pitchFamily="34" charset="-128"/>
              </a:rPr>
              <a:t>sık</a:t>
            </a:r>
            <a:r>
              <a:rPr lang="ja-JP" altLang="tr-TR" sz="3000" b="1" u="sng" smtClean="0">
                <a:latin typeface="Arial Unicode MS" pitchFamily="34" charset="-128"/>
              </a:rPr>
              <a:t>’</a:t>
            </a:r>
            <a:r>
              <a:rPr lang="tr-TR" altLang="ja-JP" sz="3000" b="1" u="sng" smtClean="0">
                <a:latin typeface="Arial Unicode MS" pitchFamily="34" charset="-128"/>
              </a:rPr>
              <a:t> yan etkiler</a:t>
            </a:r>
            <a:r>
              <a:rPr lang="tr-TR" altLang="ja-JP" sz="3000" b="1" smtClean="0">
                <a:latin typeface="Arial Unicode MS" pitchFamily="34" charset="-128"/>
              </a:rPr>
              <a:t>: uyuklama, sersemlik, baş ağrısı, görme bulanklığı, mide rahatsızlığı </a:t>
            </a:r>
          </a:p>
          <a:p>
            <a:pPr eaLnBrk="1" hangingPunct="1">
              <a:lnSpc>
                <a:spcPct val="90000"/>
              </a:lnSpc>
            </a:pPr>
            <a:r>
              <a:rPr lang="tr-TR" sz="3000" b="1" u="sng" smtClean="0">
                <a:latin typeface="Arial Unicode MS" pitchFamily="34" charset="-128"/>
              </a:rPr>
              <a:t>Uzun süreli tedavide görülen yan etkiler</a:t>
            </a:r>
            <a:r>
              <a:rPr lang="tr-TR" sz="3000" b="1" smtClean="0">
                <a:latin typeface="Arial Unicode MS" pitchFamily="34" charset="-128"/>
              </a:rPr>
              <a:t>: lökosit sayısında düşme, karaciğer işlevlerinde değişiklik</a:t>
            </a:r>
          </a:p>
          <a:p>
            <a:pPr eaLnBrk="1" hangingPunct="1">
              <a:lnSpc>
                <a:spcPct val="90000"/>
              </a:lnSpc>
            </a:pPr>
            <a:r>
              <a:rPr lang="tr-TR" sz="3000" b="1" u="sng" smtClean="0">
                <a:latin typeface="Arial Unicode MS" pitchFamily="34" charset="-128"/>
              </a:rPr>
              <a:t>Nadir görülen, ancak tehlikeli yan etkiler:</a:t>
            </a:r>
            <a:r>
              <a:rPr lang="tr-TR" sz="3000" b="1" smtClean="0">
                <a:latin typeface="Arial Unicode MS" pitchFamily="34" charset="-128"/>
              </a:rPr>
              <a:t> lökosit sayısında belirgin düşme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r>
              <a:rPr lang="tr-TR" sz="4000" b="1" smtClean="0">
                <a:latin typeface="Arial Unicode MS" pitchFamily="34" charset="-128"/>
              </a:rPr>
              <a:t>Lityum, Valproat ve Karbamazepin kullanırken</a:t>
            </a:r>
          </a:p>
        </p:txBody>
      </p:sp>
      <p:sp>
        <p:nvSpPr>
          <p:cNvPr id="329731" name="Rectangle 3"/>
          <p:cNvSpPr>
            <a:spLocks noGrp="1" noChangeArrowheads="1"/>
          </p:cNvSpPr>
          <p:nvPr>
            <p:ph type="body" idx="1"/>
          </p:nvPr>
        </p:nvSpPr>
        <p:spPr>
          <a:xfrm>
            <a:off x="684213" y="2349500"/>
            <a:ext cx="7772400" cy="3946525"/>
          </a:xfrm>
        </p:spPr>
        <p:txBody>
          <a:bodyPr/>
          <a:lstStyle/>
          <a:p>
            <a:pPr marL="0" indent="0" eaLnBrk="1" hangingPunct="1">
              <a:buFont typeface="Wingdings" pitchFamily="2" charset="2"/>
              <a:buNone/>
            </a:pPr>
            <a:r>
              <a:rPr lang="tr-TR" sz="3600" b="1" smtClean="0">
                <a:latin typeface="Arial Unicode MS" pitchFamily="34" charset="-128"/>
              </a:rPr>
              <a:t>	Ağrı kesici, antibiyotik, tansiyon  ilacı vb . kullanmak zorunda kalırsanız, zararlı ilaç etkileşimleri olabileceğinden kullanmadan önce doktorunuza danışın. </a:t>
            </a:r>
          </a:p>
          <a:p>
            <a:pPr marL="0" indent="0" eaLnBrk="1" hangingPunct="1"/>
            <a:endParaRPr lang="tr-TR" sz="36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r>
              <a:rPr lang="tr-TR" sz="4000" b="1" smtClean="0">
                <a:latin typeface="Arial Unicode MS" pitchFamily="34" charset="-128"/>
              </a:rPr>
              <a:t>Yan etki oluştuğunda…</a:t>
            </a:r>
          </a:p>
        </p:txBody>
      </p:sp>
      <p:sp>
        <p:nvSpPr>
          <p:cNvPr id="325635" name="Rectangle 3"/>
          <p:cNvSpPr>
            <a:spLocks noGrp="1" noChangeArrowheads="1"/>
          </p:cNvSpPr>
          <p:nvPr>
            <p:ph type="body" idx="1"/>
          </p:nvPr>
        </p:nvSpPr>
        <p:spPr>
          <a:xfrm>
            <a:off x="323850" y="2420938"/>
            <a:ext cx="8351838" cy="3825875"/>
          </a:xfrm>
        </p:spPr>
        <p:txBody>
          <a:bodyPr/>
          <a:lstStyle/>
          <a:p>
            <a:pPr marL="0" indent="0" eaLnBrk="1" hangingPunct="1">
              <a:buFont typeface="Wingdings" pitchFamily="2" charset="2"/>
              <a:buNone/>
            </a:pPr>
            <a:r>
              <a:rPr lang="tr-TR" sz="4000" b="1" smtClean="0">
                <a:latin typeface="Arial Unicode MS" pitchFamily="34" charset="-128"/>
              </a:rPr>
              <a:t>	Doktorunuz sizin için uygun olanı başka bir ilaç seçecektir. Yan etkiler nedeniyle bir ilaçtan diğerine doktor kontrolüyle geçilebilir.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150938" y="836613"/>
            <a:ext cx="7793037" cy="839787"/>
          </a:xfrm>
        </p:spPr>
        <p:txBody>
          <a:bodyPr/>
          <a:lstStyle/>
          <a:p>
            <a:pPr eaLnBrk="1" hangingPunct="1">
              <a:defRPr/>
            </a:pPr>
            <a:r>
              <a:rPr lang="tr-TR" sz="4000" b="1" smtClean="0">
                <a:latin typeface="Arial Unicode MS" charset="0"/>
              </a:rPr>
              <a:t>Antidepresanlar</a:t>
            </a:r>
          </a:p>
        </p:txBody>
      </p:sp>
      <p:sp>
        <p:nvSpPr>
          <p:cNvPr id="271363" name="Rectangle 3"/>
          <p:cNvSpPr>
            <a:spLocks noGrp="1" noChangeArrowheads="1"/>
          </p:cNvSpPr>
          <p:nvPr>
            <p:ph type="body" idx="1"/>
          </p:nvPr>
        </p:nvSpPr>
        <p:spPr>
          <a:xfrm>
            <a:off x="611188" y="2133600"/>
            <a:ext cx="8064500" cy="4248150"/>
          </a:xfrm>
        </p:spPr>
        <p:txBody>
          <a:bodyPr/>
          <a:lstStyle/>
          <a:p>
            <a:pPr marL="0" indent="174625" eaLnBrk="1" hangingPunct="1">
              <a:lnSpc>
                <a:spcPct val="120000"/>
              </a:lnSpc>
            </a:pPr>
            <a:r>
              <a:rPr lang="tr-TR" sz="2800" b="1" smtClean="0">
                <a:latin typeface="Arial Unicode MS" pitchFamily="34" charset="-128"/>
              </a:rPr>
              <a:t>Sadece depresyon yani çökkünlük dönemi sırasında kullanılırlar.</a:t>
            </a:r>
          </a:p>
          <a:p>
            <a:pPr marL="0" indent="174625" eaLnBrk="1" hangingPunct="1">
              <a:lnSpc>
                <a:spcPct val="120000"/>
              </a:lnSpc>
            </a:pPr>
            <a:r>
              <a:rPr lang="tr-TR" sz="2800" b="1" u="sng" smtClean="0">
                <a:solidFill>
                  <a:srgbClr val="FF0000"/>
                </a:solidFill>
                <a:latin typeface="Arial Unicode MS" pitchFamily="34" charset="-128"/>
              </a:rPr>
              <a:t>Bipolar bozuklukta antidepresanlar maniye kayma riski açısından tek başına kullanılmaz</a:t>
            </a:r>
            <a:r>
              <a:rPr lang="tr-TR" sz="2800" b="1" u="sng" smtClean="0">
                <a:latin typeface="Arial Unicode MS" pitchFamily="34" charset="-128"/>
              </a:rPr>
              <a:t>;</a:t>
            </a:r>
            <a:r>
              <a:rPr lang="tr-TR" sz="2800" b="1" smtClean="0">
                <a:latin typeface="Arial Unicode MS" pitchFamily="34" charset="-128"/>
              </a:rPr>
              <a:t> duygudurum dengeleyicilere ek olarak verilir.</a:t>
            </a:r>
          </a:p>
          <a:p>
            <a:pPr marL="0" indent="174625" eaLnBrk="1" hangingPunct="1">
              <a:lnSpc>
                <a:spcPct val="120000"/>
              </a:lnSpc>
            </a:pPr>
            <a:r>
              <a:rPr lang="tr-TR" sz="2800" b="1" smtClean="0">
                <a:latin typeface="Arial Unicode MS" pitchFamily="34" charset="-128"/>
              </a:rPr>
              <a:t>Antidepresanlar etkilerini birkaç haftada gösterir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50938" y="908050"/>
            <a:ext cx="7793037" cy="768350"/>
          </a:xfrm>
        </p:spPr>
        <p:txBody>
          <a:bodyPr anchor="t"/>
          <a:lstStyle/>
          <a:p>
            <a:pPr eaLnBrk="1" hangingPunct="1"/>
            <a:r>
              <a:rPr lang="ja-JP" altLang="tr-TR" sz="4000" b="1" smtClean="0">
                <a:latin typeface="Arial Unicode MS" pitchFamily="34" charset="-128"/>
              </a:rPr>
              <a:t>“</a:t>
            </a:r>
            <a:r>
              <a:rPr lang="tr-TR" altLang="ja-JP" sz="4000" b="1" smtClean="0">
                <a:latin typeface="Arial Unicode MS" pitchFamily="34" charset="-128"/>
              </a:rPr>
              <a:t>Bipolar</a:t>
            </a:r>
            <a:r>
              <a:rPr lang="ja-JP" altLang="tr-TR" sz="4000" b="1" smtClean="0">
                <a:latin typeface="Arial Unicode MS" pitchFamily="34" charset="-128"/>
              </a:rPr>
              <a:t>”</a:t>
            </a:r>
            <a:r>
              <a:rPr lang="tr-TR" altLang="ja-JP" sz="4000" b="1" smtClean="0">
                <a:latin typeface="Arial Unicode MS" pitchFamily="34" charset="-128"/>
              </a:rPr>
              <a:t>ın anlamı nedir?</a:t>
            </a:r>
            <a:endParaRPr lang="tr-TR" sz="4000" b="1" smtClean="0">
              <a:latin typeface="Arial Unicode MS" pitchFamily="34" charset="-128"/>
            </a:endParaRPr>
          </a:p>
        </p:txBody>
      </p:sp>
      <p:sp>
        <p:nvSpPr>
          <p:cNvPr id="241667" name="Rectangle 3"/>
          <p:cNvSpPr>
            <a:spLocks noGrp="1" noChangeArrowheads="1"/>
          </p:cNvSpPr>
          <p:nvPr>
            <p:ph sz="quarter" idx="2"/>
          </p:nvPr>
        </p:nvSpPr>
        <p:spPr>
          <a:xfrm>
            <a:off x="395288" y="2205038"/>
            <a:ext cx="4248150" cy="2160587"/>
          </a:xfrm>
          <a:ln>
            <a:solidFill>
              <a:schemeClr val="tx1"/>
            </a:solidFill>
            <a:miter lim="800000"/>
            <a:headEnd/>
            <a:tailEnd/>
          </a:ln>
        </p:spPr>
        <p:txBody>
          <a:bodyPr/>
          <a:lstStyle/>
          <a:p>
            <a:pPr marL="0" indent="0" eaLnBrk="1" hangingPunct="1">
              <a:buFont typeface="Wingdings" pitchFamily="2" charset="2"/>
              <a:buNone/>
            </a:pPr>
            <a:r>
              <a:rPr lang="tr-TR" sz="2600" b="1" smtClean="0">
                <a:latin typeface="Arial Unicode MS" pitchFamily="34" charset="-128"/>
              </a:rPr>
              <a:t>Bİ-POLAR </a:t>
            </a:r>
          </a:p>
          <a:p>
            <a:pPr marL="0" indent="0" eaLnBrk="1" hangingPunct="1">
              <a:buFont typeface="Wingdings" pitchFamily="2" charset="2"/>
              <a:buNone/>
            </a:pPr>
            <a:r>
              <a:rPr lang="tr-TR" sz="2600" b="1" smtClean="0">
                <a:latin typeface="Arial Unicode MS" pitchFamily="34" charset="-128"/>
              </a:rPr>
              <a:t>bi = iki, pole = kutup </a:t>
            </a:r>
          </a:p>
          <a:p>
            <a:pPr marL="0" indent="0" eaLnBrk="1" hangingPunct="1">
              <a:buFont typeface="Wingdings" pitchFamily="2" charset="2"/>
              <a:buNone/>
            </a:pPr>
            <a:r>
              <a:rPr lang="tr-TR" sz="2600" b="1" smtClean="0">
                <a:latin typeface="Arial Unicode MS" pitchFamily="34" charset="-128"/>
              </a:rPr>
              <a:t>İki kutuptan biri depresyonu, diğeri maniyi temsil etmektedir.</a:t>
            </a:r>
          </a:p>
        </p:txBody>
      </p:sp>
      <p:sp>
        <p:nvSpPr>
          <p:cNvPr id="241668" name="Rectangle 4"/>
          <p:cNvSpPr>
            <a:spLocks noGrp="1" noChangeArrowheads="1"/>
          </p:cNvSpPr>
          <p:nvPr>
            <p:ph type="body" sz="half" idx="3"/>
          </p:nvPr>
        </p:nvSpPr>
        <p:spPr>
          <a:xfrm>
            <a:off x="4932363" y="1989138"/>
            <a:ext cx="3887787" cy="3744912"/>
          </a:xfrm>
          <a:ln>
            <a:solidFill>
              <a:schemeClr val="tx1"/>
            </a:solidFill>
            <a:miter lim="800000"/>
            <a:headEnd/>
            <a:tailEnd/>
          </a:ln>
        </p:spPr>
        <p:txBody>
          <a:bodyPr/>
          <a:lstStyle/>
          <a:p>
            <a:pPr eaLnBrk="1" hangingPunct="1">
              <a:lnSpc>
                <a:spcPct val="90000"/>
              </a:lnSpc>
              <a:buFont typeface="Wingdings" pitchFamily="2" charset="2"/>
              <a:buNone/>
            </a:pPr>
            <a:r>
              <a:rPr lang="tr-TR" sz="2800" b="1" smtClean="0">
                <a:latin typeface="Arial Unicode MS" pitchFamily="34" charset="-128"/>
              </a:rPr>
              <a:t>  Halen psikiyatride;  </a:t>
            </a:r>
          </a:p>
          <a:p>
            <a:pPr eaLnBrk="1" hangingPunct="1">
              <a:lnSpc>
                <a:spcPct val="90000"/>
              </a:lnSpc>
            </a:pPr>
            <a:r>
              <a:rPr lang="tr-TR" sz="2800" b="1" smtClean="0">
                <a:latin typeface="Arial Unicode MS" pitchFamily="34" charset="-128"/>
              </a:rPr>
              <a:t>Bipolar bozukluk</a:t>
            </a:r>
          </a:p>
          <a:p>
            <a:pPr eaLnBrk="1" hangingPunct="1">
              <a:lnSpc>
                <a:spcPct val="90000"/>
              </a:lnSpc>
            </a:pPr>
            <a:r>
              <a:rPr lang="tr-TR" sz="2800" b="1" smtClean="0">
                <a:latin typeface="Arial Unicode MS" pitchFamily="34" charset="-128"/>
              </a:rPr>
              <a:t>İki kutuplu bozukluk</a:t>
            </a:r>
          </a:p>
          <a:p>
            <a:pPr eaLnBrk="1" hangingPunct="1">
              <a:lnSpc>
                <a:spcPct val="90000"/>
              </a:lnSpc>
            </a:pPr>
            <a:r>
              <a:rPr lang="tr-TR" sz="2800" b="1" smtClean="0">
                <a:latin typeface="Arial Unicode MS" pitchFamily="34" charset="-128"/>
              </a:rPr>
              <a:t>İki uçlu bozukluk</a:t>
            </a:r>
          </a:p>
          <a:p>
            <a:pPr eaLnBrk="1" hangingPunct="1">
              <a:lnSpc>
                <a:spcPct val="90000"/>
              </a:lnSpc>
            </a:pPr>
            <a:r>
              <a:rPr lang="tr-TR" sz="2800" b="1" smtClean="0">
                <a:latin typeface="Arial Unicode MS" pitchFamily="34" charset="-128"/>
              </a:rPr>
              <a:t>İki uçlu duygudurum bozukluğu</a:t>
            </a:r>
          </a:p>
          <a:p>
            <a:pPr eaLnBrk="1" hangingPunct="1">
              <a:lnSpc>
                <a:spcPct val="90000"/>
              </a:lnSpc>
            </a:pPr>
            <a:r>
              <a:rPr lang="tr-TR" sz="2800" b="1" smtClean="0">
                <a:latin typeface="Arial Unicode MS" pitchFamily="34" charset="-128"/>
              </a:rPr>
              <a:t>Manik-depresif bozukluk</a:t>
            </a:r>
          </a:p>
        </p:txBody>
      </p:sp>
      <p:pic>
        <p:nvPicPr>
          <p:cNvPr id="241669" name="Picture 5" descr="MPj01749660000[1]"/>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1187450" y="4508500"/>
            <a:ext cx="3095625" cy="1985963"/>
          </a:xfr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150938" y="765175"/>
            <a:ext cx="7793037" cy="911225"/>
          </a:xfrm>
        </p:spPr>
        <p:txBody>
          <a:bodyPr/>
          <a:lstStyle/>
          <a:p>
            <a:pPr eaLnBrk="1" hangingPunct="1">
              <a:defRPr/>
            </a:pPr>
            <a:r>
              <a:rPr lang="tr-TR" sz="4000" b="1" smtClean="0">
                <a:latin typeface="Arial Unicode MS" charset="0"/>
              </a:rPr>
              <a:t>Antipsikotikler</a:t>
            </a:r>
          </a:p>
        </p:txBody>
      </p:sp>
      <p:sp>
        <p:nvSpPr>
          <p:cNvPr id="273411" name="Rectangle 3"/>
          <p:cNvSpPr>
            <a:spLocks noGrp="1" noChangeArrowheads="1"/>
          </p:cNvSpPr>
          <p:nvPr>
            <p:ph type="body" idx="1"/>
          </p:nvPr>
        </p:nvSpPr>
        <p:spPr>
          <a:xfrm>
            <a:off x="395288" y="2133600"/>
            <a:ext cx="8208962" cy="4319588"/>
          </a:xfrm>
        </p:spPr>
        <p:txBody>
          <a:bodyPr/>
          <a:lstStyle/>
          <a:p>
            <a:pPr marL="0" indent="0" eaLnBrk="1" hangingPunct="1">
              <a:lnSpc>
                <a:spcPct val="125000"/>
              </a:lnSpc>
            </a:pPr>
            <a:r>
              <a:rPr lang="tr-TR" b="1" smtClean="0">
                <a:latin typeface="Arial Unicode MS" pitchFamily="34" charset="-128"/>
              </a:rPr>
              <a:t> Özellikle maninin tedavisinde, bazen de depresyon tedavisi sırasında kullanılırlar.</a:t>
            </a:r>
            <a:endParaRPr lang="tr-TR" b="1" smtClean="0">
              <a:latin typeface="Arial" pitchFamily="34" charset="0"/>
            </a:endParaRPr>
          </a:p>
          <a:p>
            <a:pPr marL="0" indent="0" eaLnBrk="1" hangingPunct="1">
              <a:lnSpc>
                <a:spcPct val="125000"/>
              </a:lnSpc>
            </a:pPr>
            <a:r>
              <a:rPr lang="tr-TR" b="1" smtClean="0">
                <a:latin typeface="Arial Unicode MS" pitchFamily="34" charset="-128"/>
              </a:rPr>
              <a:t>Koruyucu tedaviyi güçlendirmek amacı ile uzun dönemde de kullanılabilirler</a:t>
            </a:r>
          </a:p>
          <a:p>
            <a:pPr marL="0" indent="0" eaLnBrk="1" hangingPunct="1">
              <a:lnSpc>
                <a:spcPct val="125000"/>
              </a:lnSpc>
            </a:pPr>
            <a:r>
              <a:rPr lang="tr-TR" b="1" smtClean="0">
                <a:latin typeface="Arial" pitchFamily="34" charset="0"/>
              </a:rPr>
              <a:t> </a:t>
            </a:r>
            <a:r>
              <a:rPr lang="tr-TR" b="1" smtClean="0">
                <a:latin typeface="Arial Unicode MS" pitchFamily="34" charset="-128"/>
              </a:rPr>
              <a:t>Daha çok yatıştırıcı, baskılayıcı, uyku arttırıcı etkileri bulunur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150938" y="908050"/>
            <a:ext cx="7793037" cy="768350"/>
          </a:xfrm>
        </p:spPr>
        <p:txBody>
          <a:bodyPr/>
          <a:lstStyle/>
          <a:p>
            <a:pPr eaLnBrk="1" hangingPunct="1">
              <a:defRPr/>
            </a:pPr>
            <a:r>
              <a:rPr lang="tr-TR" sz="4000" b="1" smtClean="0">
                <a:latin typeface="Arial Unicode MS" charset="0"/>
              </a:rPr>
              <a:t>Sormodren, Akineton vb.</a:t>
            </a:r>
          </a:p>
        </p:txBody>
      </p:sp>
      <p:sp>
        <p:nvSpPr>
          <p:cNvPr id="270339" name="Rectangle 3"/>
          <p:cNvSpPr>
            <a:spLocks noGrp="1" noChangeArrowheads="1"/>
          </p:cNvSpPr>
          <p:nvPr>
            <p:ph type="body" idx="1"/>
          </p:nvPr>
        </p:nvSpPr>
        <p:spPr>
          <a:xfrm>
            <a:off x="539750" y="2133600"/>
            <a:ext cx="7772400" cy="3970338"/>
          </a:xfrm>
        </p:spPr>
        <p:txBody>
          <a:bodyPr/>
          <a:lstStyle/>
          <a:p>
            <a:pPr eaLnBrk="1" hangingPunct="1">
              <a:lnSpc>
                <a:spcPct val="90000"/>
              </a:lnSpc>
            </a:pPr>
            <a:r>
              <a:rPr lang="tr-TR" sz="3600" b="1" smtClean="0">
                <a:latin typeface="Arial Unicode MS" pitchFamily="34" charset="-128"/>
              </a:rPr>
              <a:t>Antipsikotik ilaçların sebep olduğu kas sertliği, el titremesi, huzursuzluk gibi yan etkileri geriye çevirmek için kullanılırlar.</a:t>
            </a:r>
          </a:p>
          <a:p>
            <a:pPr eaLnBrk="1" hangingPunct="1">
              <a:lnSpc>
                <a:spcPct val="90000"/>
              </a:lnSpc>
            </a:pPr>
            <a:r>
              <a:rPr lang="tr-TR" sz="3600" b="1" smtClean="0">
                <a:latin typeface="Arial Unicode MS" pitchFamily="34" charset="-128"/>
              </a:rPr>
              <a:t>Bipolar bozukluğun kendisini tedavi etmezler.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150938" y="765175"/>
            <a:ext cx="7793037" cy="911225"/>
          </a:xfrm>
        </p:spPr>
        <p:txBody>
          <a:bodyPr/>
          <a:lstStyle/>
          <a:p>
            <a:pPr eaLnBrk="1" hangingPunct="1"/>
            <a:r>
              <a:rPr lang="tr-TR" sz="4000" b="1" smtClean="0">
                <a:latin typeface="Arial Unicode MS" pitchFamily="34" charset="-128"/>
              </a:rPr>
              <a:t>Elektrokonvülsif tedavi (EKT)</a:t>
            </a:r>
          </a:p>
        </p:txBody>
      </p:sp>
      <p:sp>
        <p:nvSpPr>
          <p:cNvPr id="275459" name="Rectangle 3"/>
          <p:cNvSpPr>
            <a:spLocks noGrp="1" noChangeArrowheads="1"/>
          </p:cNvSpPr>
          <p:nvPr>
            <p:ph type="body" idx="1"/>
          </p:nvPr>
        </p:nvSpPr>
        <p:spPr>
          <a:xfrm>
            <a:off x="395288" y="2133600"/>
            <a:ext cx="8497887" cy="4103688"/>
          </a:xfrm>
        </p:spPr>
        <p:txBody>
          <a:bodyPr/>
          <a:lstStyle/>
          <a:p>
            <a:pPr eaLnBrk="1" hangingPunct="1"/>
            <a:r>
              <a:rPr lang="tr-TR" sz="2800" b="1" smtClean="0">
                <a:latin typeface="Arial Unicode MS" pitchFamily="34" charset="-128"/>
              </a:rPr>
              <a:t>Depresyonda EKT </a:t>
            </a:r>
            <a:r>
              <a:rPr lang="tr-TR" sz="2800" b="1" u="sng" smtClean="0">
                <a:latin typeface="Arial Unicode MS" pitchFamily="34" charset="-128"/>
              </a:rPr>
              <a:t>hayat kurtarıcı, güvenilir ve etkili bir tedavidir. </a:t>
            </a:r>
          </a:p>
          <a:p>
            <a:pPr eaLnBrk="1" hangingPunct="1"/>
            <a:r>
              <a:rPr lang="tr-TR" sz="2800" b="1" smtClean="0">
                <a:latin typeface="Arial Unicode MS" pitchFamily="34" charset="-128"/>
              </a:rPr>
              <a:t>Önceden başarısızlıkla sonuçlanmış antidepresan kullanımı, antidepresan ilaçlarla birlikte sakıncalı olabilecek başka ilaçlar kullanımı, gebelik gibi durumlarda uygulanabilir. </a:t>
            </a:r>
          </a:p>
          <a:p>
            <a:pPr eaLnBrk="1" hangingPunct="1"/>
            <a:r>
              <a:rPr lang="tr-TR" sz="2800" b="1" smtClean="0">
                <a:latin typeface="Arial Unicode MS" pitchFamily="34" charset="-128"/>
              </a:rPr>
              <a:t>Bazen ilaçlara yanıt alınamayan manik dönemde de kullanılabilir.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150938" y="765175"/>
            <a:ext cx="7793037" cy="911225"/>
          </a:xfrm>
        </p:spPr>
        <p:txBody>
          <a:bodyPr/>
          <a:lstStyle/>
          <a:p>
            <a:pPr eaLnBrk="1" hangingPunct="1"/>
            <a:r>
              <a:rPr lang="tr-TR" sz="4000" b="1" smtClean="0">
                <a:latin typeface="Arial Unicode MS" pitchFamily="34" charset="-128"/>
              </a:rPr>
              <a:t>Hastaneye yatış</a:t>
            </a:r>
          </a:p>
        </p:txBody>
      </p:sp>
      <p:sp>
        <p:nvSpPr>
          <p:cNvPr id="276483" name="Rectangle 3"/>
          <p:cNvSpPr>
            <a:spLocks noGrp="1" noChangeArrowheads="1"/>
          </p:cNvSpPr>
          <p:nvPr>
            <p:ph type="body" idx="1"/>
          </p:nvPr>
        </p:nvSpPr>
        <p:spPr>
          <a:xfrm>
            <a:off x="468313" y="2162175"/>
            <a:ext cx="8486775" cy="4362450"/>
          </a:xfrm>
        </p:spPr>
        <p:txBody>
          <a:bodyPr/>
          <a:lstStyle/>
          <a:p>
            <a:pPr eaLnBrk="1" hangingPunct="1"/>
            <a:r>
              <a:rPr lang="tr-TR" b="1" smtClean="0">
                <a:latin typeface="Arial Unicode MS" pitchFamily="34" charset="-128"/>
              </a:rPr>
              <a:t>Manik dönemde hastaların genelde içgörüsü yoktur (hasta olduklarını kabul etmezler). </a:t>
            </a:r>
          </a:p>
          <a:p>
            <a:pPr eaLnBrk="1" hangingPunct="1"/>
            <a:r>
              <a:rPr lang="tr-TR" b="1" smtClean="0">
                <a:latin typeface="Arial Unicode MS" pitchFamily="34" charset="-128"/>
              </a:rPr>
              <a:t>Depresyon sırasında intihar girişimi riski varsa yatış gereklidir. </a:t>
            </a:r>
          </a:p>
          <a:p>
            <a:pPr eaLnBrk="1" hangingPunct="1"/>
            <a:r>
              <a:rPr lang="tr-TR" b="1" smtClean="0">
                <a:latin typeface="Arial Unicode MS" pitchFamily="34" charset="-128"/>
              </a:rPr>
              <a:t>Manik ve depresif dönemlerin erken tanı ve tedavisi, hastaneye yatış olasılığını azaltır.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331913" y="476250"/>
            <a:ext cx="7577137" cy="1200150"/>
          </a:xfrm>
        </p:spPr>
        <p:txBody>
          <a:bodyPr/>
          <a:lstStyle/>
          <a:p>
            <a:pPr eaLnBrk="1" hangingPunct="1"/>
            <a:r>
              <a:rPr lang="tr-TR" sz="3200" b="1" smtClean="0">
                <a:latin typeface="Arial Unicode MS" pitchFamily="34" charset="-128"/>
              </a:rPr>
              <a:t>Bazen ilaç tedavinizi kendiliğinizden kesmek isteyebilirsiniz</a:t>
            </a:r>
            <a:r>
              <a:rPr lang="tr-TR" sz="3200" smtClean="0">
                <a:latin typeface="Arial Unicode MS" pitchFamily="34" charset="-128"/>
              </a:rPr>
              <a:t> </a:t>
            </a:r>
          </a:p>
        </p:txBody>
      </p:sp>
      <p:sp>
        <p:nvSpPr>
          <p:cNvPr id="278531" name="Rectangle 3"/>
          <p:cNvSpPr>
            <a:spLocks noGrp="1" noChangeArrowheads="1"/>
          </p:cNvSpPr>
          <p:nvPr>
            <p:ph type="body" idx="1"/>
          </p:nvPr>
        </p:nvSpPr>
        <p:spPr>
          <a:xfrm>
            <a:off x="684213" y="2420938"/>
            <a:ext cx="7772400" cy="4119562"/>
          </a:xfrm>
        </p:spPr>
        <p:txBody>
          <a:bodyPr/>
          <a:lstStyle/>
          <a:p>
            <a:pPr marL="363538" indent="-363538" eaLnBrk="1" hangingPunct="1"/>
            <a:r>
              <a:rPr lang="tr-TR" b="1" smtClean="0">
                <a:latin typeface="Arial Unicode MS" pitchFamily="34" charset="-128"/>
              </a:rPr>
              <a:t>Kendinizi iyi hissedebilirsiniz ve artık ilaca gerek kalmadığını düşünebilirsiniz</a:t>
            </a:r>
          </a:p>
          <a:p>
            <a:pPr marL="363538" indent="-363538" eaLnBrk="1" hangingPunct="1"/>
            <a:r>
              <a:rPr lang="tr-TR" b="1" smtClean="0">
                <a:latin typeface="Arial Unicode MS" pitchFamily="34" charset="-128"/>
              </a:rPr>
              <a:t>Coşkulu olan ve kendinizi çok iyi hissettiğiniz dönemlerinizi özleyebilirsiniz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tr-TR" sz="3200" b="1" smtClean="0">
                <a:latin typeface="Arial Unicode MS" pitchFamily="34" charset="-128"/>
              </a:rPr>
              <a:t>Bazen ilaç tedavinizi kendiliğinizden kesmek isteyebilirsiniz</a:t>
            </a:r>
          </a:p>
        </p:txBody>
      </p:sp>
      <p:sp>
        <p:nvSpPr>
          <p:cNvPr id="279555" name="Rectangle 3"/>
          <p:cNvSpPr>
            <a:spLocks noGrp="1" noChangeArrowheads="1"/>
          </p:cNvSpPr>
          <p:nvPr>
            <p:ph type="body" idx="1"/>
          </p:nvPr>
        </p:nvSpPr>
        <p:spPr>
          <a:xfrm>
            <a:off x="827088" y="2349500"/>
            <a:ext cx="7772400" cy="4048125"/>
          </a:xfrm>
        </p:spPr>
        <p:txBody>
          <a:bodyPr/>
          <a:lstStyle/>
          <a:p>
            <a:pPr marL="174625" indent="-174625" eaLnBrk="1" hangingPunct="1"/>
            <a:r>
              <a:rPr lang="tr-TR" b="1" smtClean="0">
                <a:latin typeface="Arial Unicode MS" pitchFamily="34" charset="-128"/>
              </a:rPr>
              <a:t>Yan etkilerden rahatsız olabilirsiniz. </a:t>
            </a:r>
          </a:p>
          <a:p>
            <a:pPr marL="174625" indent="-174625" eaLnBrk="1" hangingPunct="1"/>
            <a:endParaRPr lang="tr-TR" b="1" smtClean="0">
              <a:latin typeface="Arial Unicode MS" pitchFamily="34" charset="-128"/>
            </a:endParaRPr>
          </a:p>
          <a:p>
            <a:pPr marL="174625" indent="-174625" eaLnBrk="1" hangingPunct="1"/>
            <a:r>
              <a:rPr lang="tr-TR" b="1" smtClean="0">
                <a:latin typeface="Arial Unicode MS" pitchFamily="34" charset="-128"/>
              </a:rPr>
              <a:t>Hastalığın sadece stresli olaylarla ilişkili olduğunu, uzak durarak veya farklı şekillerde başa çıkmaya çalışarak, hastalığı kendi başınıza önleyebileceğinizi düşünebilirsiniz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endParaRPr lang="en-GB" b="1" smtClean="0">
              <a:latin typeface="Arial Unicode MS" charset="0"/>
            </a:endParaRPr>
          </a:p>
        </p:txBody>
      </p:sp>
      <p:sp>
        <p:nvSpPr>
          <p:cNvPr id="280579" name="Rectangle 3"/>
          <p:cNvSpPr>
            <a:spLocks noGrp="1" noChangeArrowheads="1"/>
          </p:cNvSpPr>
          <p:nvPr>
            <p:ph type="body" idx="1"/>
          </p:nvPr>
        </p:nvSpPr>
        <p:spPr>
          <a:xfrm>
            <a:off x="611188" y="2205038"/>
            <a:ext cx="7772400" cy="3887787"/>
          </a:xfrm>
        </p:spPr>
        <p:txBody>
          <a:bodyPr/>
          <a:lstStyle/>
          <a:p>
            <a:pPr eaLnBrk="1" hangingPunct="1"/>
            <a:r>
              <a:rPr lang="tr-TR" sz="3600" b="1" smtClean="0">
                <a:latin typeface="Arial Unicode MS" pitchFamily="34" charset="-128"/>
              </a:rPr>
              <a:t>İlaç tedavisini kestiğinizde hemen ilk günlerde akut dönem gelişmez ama hastalık mutlaka yineleyecektir </a:t>
            </a:r>
          </a:p>
          <a:p>
            <a:pPr eaLnBrk="1" hangingPunct="1"/>
            <a:r>
              <a:rPr lang="tr-TR" sz="3600" b="1" u="sng" smtClean="0">
                <a:latin typeface="Arial Unicode MS" pitchFamily="34" charset="-128"/>
              </a:rPr>
              <a:t>Tedaviniz hayat boyu olmasa da çok uzun sürebilir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defRPr/>
            </a:pPr>
            <a:endParaRPr lang="en-GB" b="1" smtClean="0">
              <a:latin typeface="Arial Unicode MS" charset="0"/>
            </a:endParaRPr>
          </a:p>
        </p:txBody>
      </p:sp>
      <p:sp>
        <p:nvSpPr>
          <p:cNvPr id="281603" name="Rectangle 3"/>
          <p:cNvSpPr>
            <a:spLocks noGrp="1" noChangeArrowheads="1"/>
          </p:cNvSpPr>
          <p:nvPr>
            <p:ph type="body" idx="1"/>
          </p:nvPr>
        </p:nvSpPr>
        <p:spPr>
          <a:xfrm>
            <a:off x="755650" y="2133600"/>
            <a:ext cx="7772400" cy="4248150"/>
          </a:xfrm>
        </p:spPr>
        <p:txBody>
          <a:bodyPr/>
          <a:lstStyle/>
          <a:p>
            <a:pPr marL="0" indent="0" eaLnBrk="1" hangingPunct="1">
              <a:lnSpc>
                <a:spcPct val="120000"/>
              </a:lnSpc>
              <a:buFont typeface="Wingdings" pitchFamily="2" charset="2"/>
              <a:buNone/>
            </a:pPr>
            <a:r>
              <a:rPr lang="tr-TR" sz="3300" b="1" smtClean="0">
                <a:latin typeface="Arial Unicode MS" pitchFamily="34" charset="-128"/>
              </a:rPr>
              <a:t>	Yapılan çalışmalarda 5 yıl düzenli tedavi kullanan ve bu dönemde hiç hastalanmamış kişilerin önemli bir bölümünde </a:t>
            </a:r>
            <a:r>
              <a:rPr lang="tr-TR" sz="3300" b="1" u="sng" smtClean="0">
                <a:latin typeface="Arial Unicode MS" pitchFamily="34" charset="-128"/>
              </a:rPr>
              <a:t>ilaç tedavisi kesildikten sonra hastalığın tekrarlamaya başladığı</a:t>
            </a:r>
            <a:r>
              <a:rPr lang="tr-TR" sz="3300" b="1" smtClean="0">
                <a:latin typeface="Arial Unicode MS" pitchFamily="34" charset="-128"/>
              </a:rPr>
              <a:t> ortaya konmuştur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defRPr/>
            </a:pPr>
            <a:endParaRPr lang="en-GB" b="1" smtClean="0">
              <a:latin typeface="Arial Unicode MS" charset="0"/>
            </a:endParaRPr>
          </a:p>
        </p:txBody>
      </p:sp>
      <p:sp>
        <p:nvSpPr>
          <p:cNvPr id="285699" name="Rectangle 3"/>
          <p:cNvSpPr>
            <a:spLocks noGrp="1" noChangeArrowheads="1"/>
          </p:cNvSpPr>
          <p:nvPr>
            <p:ph type="body" idx="1"/>
          </p:nvPr>
        </p:nvSpPr>
        <p:spPr>
          <a:xfrm>
            <a:off x="684213" y="2349500"/>
            <a:ext cx="7920037" cy="3814763"/>
          </a:xfrm>
        </p:spPr>
        <p:txBody>
          <a:bodyPr/>
          <a:lstStyle/>
          <a:p>
            <a:pPr marL="0" indent="0" eaLnBrk="1" hangingPunct="1">
              <a:lnSpc>
                <a:spcPct val="130000"/>
              </a:lnSpc>
              <a:buFont typeface="Wingdings" pitchFamily="2" charset="2"/>
              <a:buNone/>
            </a:pPr>
            <a:r>
              <a:rPr lang="tr-TR" sz="4000" b="1" smtClean="0">
                <a:latin typeface="Arial Unicode MS" pitchFamily="34" charset="-128"/>
              </a:rPr>
              <a:t>	Uzun süre kendinizi iyi hissetseniz de ilaçlarınızı önerilen şekilde kullanmaya devam etmelisiniz!!!</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endParaRPr lang="en-GB" b="1" smtClean="0">
              <a:latin typeface="Arial Unicode MS" charset="0"/>
            </a:endParaRPr>
          </a:p>
        </p:txBody>
      </p:sp>
      <p:sp>
        <p:nvSpPr>
          <p:cNvPr id="286723" name="Rectangle 3"/>
          <p:cNvSpPr>
            <a:spLocks noGrp="1" noChangeArrowheads="1"/>
          </p:cNvSpPr>
          <p:nvPr>
            <p:ph type="body" idx="1"/>
          </p:nvPr>
        </p:nvSpPr>
        <p:spPr>
          <a:xfrm>
            <a:off x="611188" y="2276475"/>
            <a:ext cx="8064500" cy="3886200"/>
          </a:xfrm>
        </p:spPr>
        <p:txBody>
          <a:bodyPr/>
          <a:lstStyle/>
          <a:p>
            <a:pPr marL="0" indent="0" eaLnBrk="1" hangingPunct="1">
              <a:lnSpc>
                <a:spcPct val="130000"/>
              </a:lnSpc>
              <a:buFont typeface="Wingdings" pitchFamily="2" charset="2"/>
              <a:buNone/>
            </a:pPr>
            <a:r>
              <a:rPr lang="tr-TR" b="1" smtClean="0">
                <a:latin typeface="Arial Unicode MS" pitchFamily="34" charset="-128"/>
              </a:rPr>
              <a:t>	Bazen bireyler bir kaç yıl boyunca hiç hastalanmadıklarında, bipolar bozukluğun tedavi olduğunu ve ilaca gereksinimlerinin kalmadığını düşünürler.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47813" y="908050"/>
            <a:ext cx="5400675" cy="768350"/>
          </a:xfrm>
        </p:spPr>
        <p:txBody>
          <a:bodyPr anchor="t"/>
          <a:lstStyle/>
          <a:p>
            <a:pPr eaLnBrk="1" hangingPunct="1">
              <a:defRPr/>
            </a:pPr>
            <a:r>
              <a:rPr lang="tr-TR" sz="4000" b="1" smtClean="0">
                <a:latin typeface="Arial Unicode MS" charset="0"/>
              </a:rPr>
              <a:t>Duygudurum</a:t>
            </a:r>
          </a:p>
        </p:txBody>
      </p:sp>
      <p:sp>
        <p:nvSpPr>
          <p:cNvPr id="242691" name="Rectangle 3"/>
          <p:cNvSpPr>
            <a:spLocks noGrp="1" noChangeArrowheads="1"/>
          </p:cNvSpPr>
          <p:nvPr>
            <p:ph type="body" sz="half" idx="2"/>
          </p:nvPr>
        </p:nvSpPr>
        <p:spPr>
          <a:xfrm>
            <a:off x="539750" y="3644900"/>
            <a:ext cx="8064500" cy="2808288"/>
          </a:xfrm>
        </p:spPr>
        <p:txBody>
          <a:bodyPr/>
          <a:lstStyle/>
          <a:p>
            <a:pPr eaLnBrk="1" hangingPunct="1"/>
            <a:r>
              <a:rPr lang="tr-TR" b="1" smtClean="0">
                <a:latin typeface="Arial Unicode MS" pitchFamily="34" charset="-128"/>
              </a:rPr>
              <a:t>İniş çıkışlar olmakla beraber genel olarak belli bir sabitlikte devam eden, süreğen, kalıcı, içselleştirilmiş duygu tonudur</a:t>
            </a:r>
          </a:p>
          <a:p>
            <a:pPr eaLnBrk="1" hangingPunct="1"/>
            <a:r>
              <a:rPr lang="tr-TR" b="1" smtClean="0">
                <a:latin typeface="Arial Unicode MS" pitchFamily="34" charset="-128"/>
              </a:rPr>
              <a:t>Günlük yaşamda herkesin duygusal dünyasında inişler-çıkışlar olur</a:t>
            </a:r>
          </a:p>
        </p:txBody>
      </p:sp>
      <p:pic>
        <p:nvPicPr>
          <p:cNvPr id="242692" name="Picture 4" descr="BD21324_"/>
          <p:cNvPicPr>
            <a:picLocks noGrp="1" noChangeAspect="1" noChangeArrowheads="1"/>
          </p:cNvPicPr>
          <p:nvPr>
            <p:ph sz="half" idx="1"/>
          </p:nvPr>
        </p:nvPicPr>
        <p:blipFill>
          <a:blip r:embed="rId2">
            <a:alphaModFix amt="50000"/>
            <a:extLst>
              <a:ext uri="{28A0092B-C50C-407E-A947-70E740481C1C}">
                <a14:useLocalDpi xmlns:a14="http://schemas.microsoft.com/office/drawing/2010/main" xmlns="" val="0"/>
              </a:ext>
            </a:extLst>
          </a:blip>
          <a:srcRect/>
          <a:stretch>
            <a:fillRect/>
          </a:stretch>
        </p:blipFill>
        <p:spPr>
          <a:xfrm>
            <a:off x="900113" y="2492375"/>
            <a:ext cx="7280275" cy="627063"/>
          </a:xfrm>
          <a:solidFill>
            <a:schemeClr val="bg1">
              <a:alpha val="50000"/>
            </a:schemeClr>
          </a:solidFill>
          <a:ln w="76200">
            <a:solidFill>
              <a:schemeClr val="bg1"/>
            </a:solidFill>
            <a:miter lim="800000"/>
            <a:headEnd/>
            <a:tailEnd/>
          </a:ln>
        </p:spPr>
      </p:pic>
      <p:sp>
        <p:nvSpPr>
          <p:cNvPr id="242693" name="Line 5"/>
          <p:cNvSpPr>
            <a:spLocks noChangeShapeType="1"/>
          </p:cNvSpPr>
          <p:nvPr/>
        </p:nvSpPr>
        <p:spPr bwMode="auto">
          <a:xfrm>
            <a:off x="539750" y="2781300"/>
            <a:ext cx="7993063" cy="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2695" name="Line 7"/>
          <p:cNvSpPr>
            <a:spLocks noChangeShapeType="1"/>
          </p:cNvSpPr>
          <p:nvPr/>
        </p:nvSpPr>
        <p:spPr bwMode="auto">
          <a:xfrm>
            <a:off x="1403350" y="3141663"/>
            <a:ext cx="619283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2696" name="Line 8"/>
          <p:cNvSpPr>
            <a:spLocks noChangeShapeType="1"/>
          </p:cNvSpPr>
          <p:nvPr/>
        </p:nvSpPr>
        <p:spPr bwMode="auto">
          <a:xfrm>
            <a:off x="1403350" y="2420938"/>
            <a:ext cx="619283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endParaRPr lang="en-GB" b="1" smtClean="0">
              <a:latin typeface="Arial Unicode MS" charset="0"/>
            </a:endParaRPr>
          </a:p>
        </p:txBody>
      </p:sp>
      <p:sp>
        <p:nvSpPr>
          <p:cNvPr id="287747" name="Rectangle 3"/>
          <p:cNvSpPr>
            <a:spLocks noGrp="1" noChangeArrowheads="1"/>
          </p:cNvSpPr>
          <p:nvPr>
            <p:ph type="body" idx="1"/>
          </p:nvPr>
        </p:nvSpPr>
        <p:spPr>
          <a:xfrm>
            <a:off x="684213" y="2205038"/>
            <a:ext cx="7991475" cy="4248150"/>
          </a:xfrm>
        </p:spPr>
        <p:txBody>
          <a:bodyPr/>
          <a:lstStyle/>
          <a:p>
            <a:pPr marL="0" indent="0" eaLnBrk="1" hangingPunct="1">
              <a:buFont typeface="Wingdings" pitchFamily="2" charset="2"/>
              <a:buNone/>
            </a:pPr>
            <a:r>
              <a:rPr lang="tr-TR" b="1" smtClean="0">
                <a:latin typeface="Arial Unicode MS" pitchFamily="34" charset="-128"/>
              </a:rPr>
              <a:t>	Ancak unutulmamalıdır ki; </a:t>
            </a:r>
            <a:r>
              <a:rPr lang="tr-TR" b="1" u="sng" smtClean="0">
                <a:solidFill>
                  <a:srgbClr val="FF0000"/>
                </a:solidFill>
                <a:latin typeface="Arial Unicode MS" pitchFamily="34" charset="-128"/>
              </a:rPr>
              <a:t>ilaçlar bipolar bozukluğu </a:t>
            </a:r>
            <a:r>
              <a:rPr lang="ja-JP" altLang="tr-TR" b="1" u="sng" smtClean="0">
                <a:solidFill>
                  <a:srgbClr val="FF0000"/>
                </a:solidFill>
                <a:latin typeface="Arial Unicode MS" pitchFamily="34" charset="-128"/>
              </a:rPr>
              <a:t>“</a:t>
            </a:r>
            <a:r>
              <a:rPr lang="tr-TR" altLang="ja-JP" b="1" u="sng" smtClean="0">
                <a:solidFill>
                  <a:srgbClr val="FF0000"/>
                </a:solidFill>
                <a:latin typeface="Arial Unicode MS" pitchFamily="34" charset="-128"/>
              </a:rPr>
              <a:t>tedavi</a:t>
            </a:r>
            <a:r>
              <a:rPr lang="ja-JP" altLang="tr-TR" b="1" u="sng" smtClean="0">
                <a:solidFill>
                  <a:srgbClr val="FF0000"/>
                </a:solidFill>
                <a:latin typeface="Arial Unicode MS" pitchFamily="34" charset="-128"/>
              </a:rPr>
              <a:t>”</a:t>
            </a:r>
            <a:r>
              <a:rPr lang="tr-TR" altLang="ja-JP" b="1" u="sng" smtClean="0">
                <a:solidFill>
                  <a:srgbClr val="FF0000"/>
                </a:solidFill>
                <a:latin typeface="Arial Unicode MS" pitchFamily="34" charset="-128"/>
              </a:rPr>
              <a:t> etmezler</a:t>
            </a:r>
            <a:r>
              <a:rPr lang="tr-TR" altLang="ja-JP" b="1" smtClean="0">
                <a:latin typeface="Arial Unicode MS" pitchFamily="34" charset="-128"/>
              </a:rPr>
              <a:t> (Soğukalgınlığında, diyabet veya yüksek tansiyon hastalığında kullanılan ilaçların hastalığın belirtilerine iyi gelmesi; tedavi etmemesi gibi). </a:t>
            </a:r>
            <a:r>
              <a:rPr lang="tr-TR" altLang="ja-JP" b="1" u="sng" smtClean="0">
                <a:solidFill>
                  <a:srgbClr val="FF0000"/>
                </a:solidFill>
                <a:latin typeface="Arial Unicode MS" pitchFamily="34" charset="-128"/>
              </a:rPr>
              <a:t>İlaçların kesilmesiyle birkaç ay içinde hastalık tekrarlar </a:t>
            </a:r>
            <a:endParaRPr lang="tr-TR" b="1" u="sng" smtClean="0">
              <a:solidFill>
                <a:srgbClr val="FF0000"/>
              </a:solidFill>
              <a:latin typeface="Arial Unicode MS" pitchFamily="34"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r>
              <a:rPr lang="tr-TR" sz="4000" b="1" smtClean="0">
                <a:latin typeface="Arial Unicode MS" pitchFamily="34" charset="-128"/>
              </a:rPr>
              <a:t>Yaşamboyu önleyici tedavi</a:t>
            </a:r>
          </a:p>
        </p:txBody>
      </p:sp>
      <p:sp>
        <p:nvSpPr>
          <p:cNvPr id="326659" name="Rectangle 3"/>
          <p:cNvSpPr>
            <a:spLocks noGrp="1" noChangeArrowheads="1"/>
          </p:cNvSpPr>
          <p:nvPr>
            <p:ph type="body" idx="1"/>
          </p:nvPr>
        </p:nvSpPr>
        <p:spPr>
          <a:xfrm>
            <a:off x="539750" y="2205038"/>
            <a:ext cx="7772400" cy="3970337"/>
          </a:xfrm>
        </p:spPr>
        <p:txBody>
          <a:bodyPr/>
          <a:lstStyle/>
          <a:p>
            <a:pPr eaLnBrk="1" hangingPunct="1">
              <a:lnSpc>
                <a:spcPct val="130000"/>
              </a:lnSpc>
            </a:pPr>
            <a:r>
              <a:rPr lang="tr-TR" sz="3600" b="1" smtClean="0">
                <a:latin typeface="Arial Unicode MS" pitchFamily="34" charset="-128"/>
              </a:rPr>
              <a:t>Bipolar bozukluğun tedavisinin başarıyla sürmesi için hastanın kendisinin ve ailesinin ilgili ve bilgili olması gerekir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defRPr/>
            </a:pPr>
            <a:r>
              <a:rPr lang="tr-TR" sz="4000" b="1" smtClean="0">
                <a:latin typeface="Arial Unicode MS" charset="0"/>
              </a:rPr>
              <a:t>Psikoterapi</a:t>
            </a:r>
            <a:r>
              <a:rPr lang="tr-TR" smtClean="0">
                <a:latin typeface="Arial Unicode MS" charset="0"/>
              </a:rPr>
              <a:t> </a:t>
            </a:r>
          </a:p>
        </p:txBody>
      </p:sp>
      <p:sp>
        <p:nvSpPr>
          <p:cNvPr id="295939" name="Rectangle 3"/>
          <p:cNvSpPr>
            <a:spLocks noGrp="1" noChangeArrowheads="1"/>
          </p:cNvSpPr>
          <p:nvPr>
            <p:ph type="body" idx="1"/>
          </p:nvPr>
        </p:nvSpPr>
        <p:spPr>
          <a:xfrm>
            <a:off x="323850" y="2162175"/>
            <a:ext cx="8631238" cy="4291013"/>
          </a:xfrm>
        </p:spPr>
        <p:txBody>
          <a:bodyPr/>
          <a:lstStyle/>
          <a:p>
            <a:pPr eaLnBrk="1" hangingPunct="1">
              <a:lnSpc>
                <a:spcPct val="90000"/>
              </a:lnSpc>
            </a:pPr>
            <a:r>
              <a:rPr lang="tr-TR" sz="3400" b="1" smtClean="0">
                <a:latin typeface="Arial Unicode MS" pitchFamily="34" charset="-128"/>
              </a:rPr>
              <a:t>manik veya depresif atakları tetikleyebilecek stres faktörlerinin etkisinin azalması </a:t>
            </a:r>
          </a:p>
          <a:p>
            <a:pPr eaLnBrk="1" hangingPunct="1">
              <a:lnSpc>
                <a:spcPct val="90000"/>
              </a:lnSpc>
            </a:pPr>
            <a:r>
              <a:rPr lang="tr-TR" sz="3400" b="1" smtClean="0">
                <a:latin typeface="Arial Unicode MS" pitchFamily="34" charset="-128"/>
              </a:rPr>
              <a:t>stresle başa çıkma yöntemlerinin geliştirilmesi </a:t>
            </a:r>
          </a:p>
          <a:p>
            <a:pPr eaLnBrk="1" hangingPunct="1">
              <a:lnSpc>
                <a:spcPct val="90000"/>
              </a:lnSpc>
            </a:pPr>
            <a:r>
              <a:rPr lang="tr-TR" sz="3400" b="1" smtClean="0">
                <a:latin typeface="Arial Unicode MS" pitchFamily="34" charset="-128"/>
              </a:rPr>
              <a:t>hastalık dönemlerinin kişinin hayat akışını olumsuz etkilemesi sonucunda ortaya çıkan dolaylı sorunların çözümü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87450" y="765175"/>
            <a:ext cx="7697788" cy="1143000"/>
          </a:xfrm>
        </p:spPr>
        <p:txBody>
          <a:bodyPr/>
          <a:lstStyle/>
          <a:p>
            <a:pPr eaLnBrk="1" hangingPunct="1"/>
            <a:r>
              <a:rPr lang="tr-TR" sz="4000" b="1" smtClean="0">
                <a:latin typeface="Arial Unicode MS" pitchFamily="34" charset="-128"/>
              </a:rPr>
              <a:t>Özel Gruplar &amp; Özel Konular</a:t>
            </a:r>
          </a:p>
        </p:txBody>
      </p:sp>
      <p:sp>
        <p:nvSpPr>
          <p:cNvPr id="207875" name="Rectangle 3"/>
          <p:cNvSpPr>
            <a:spLocks noGrp="1" noChangeArrowheads="1"/>
          </p:cNvSpPr>
          <p:nvPr>
            <p:ph type="body" idx="1"/>
          </p:nvPr>
        </p:nvSpPr>
        <p:spPr/>
        <p:txBody>
          <a:bodyPr/>
          <a:lstStyle/>
          <a:p>
            <a:pPr algn="ctr" eaLnBrk="1" hangingPunct="1">
              <a:buFont typeface="Wingdings" charset="0"/>
              <a:buNone/>
              <a:defRPr/>
            </a:pPr>
            <a:endParaRPr lang="tr-TR" sz="4000" smtClean="0">
              <a:latin typeface="Arial Unicode MS" charset="0"/>
            </a:endParaRPr>
          </a:p>
          <a:p>
            <a:pPr algn="ctr" eaLnBrk="1" hangingPunct="1">
              <a:buFont typeface="Wingdings" charset="0"/>
              <a:buNone/>
              <a:defRPr/>
            </a:pPr>
            <a:endParaRPr lang="tr-TR" sz="4000" smtClean="0">
              <a:latin typeface="Arial Unicode MS" charset="0"/>
            </a:endParaRPr>
          </a:p>
          <a:p>
            <a:pPr algn="ctr" eaLnBrk="1" hangingPunct="1">
              <a:buFont typeface="Wingdings" charset="0"/>
              <a:buNone/>
              <a:defRPr/>
            </a:pPr>
            <a:endParaRPr lang="tr-TR" sz="4400" b="1" smtClean="0">
              <a:latin typeface="Arial Unicode MS"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tr-TR" sz="4000" b="1" smtClean="0">
                <a:latin typeface="Arial Unicode MS" pitchFamily="34" charset="-128"/>
              </a:rPr>
              <a:t>Çocuklarda</a:t>
            </a:r>
            <a:r>
              <a:rPr lang="tr-TR" smtClean="0">
                <a:latin typeface="Arial Unicode MS" pitchFamily="34" charset="-128"/>
              </a:rPr>
              <a:t>... </a:t>
            </a:r>
          </a:p>
        </p:txBody>
      </p:sp>
      <p:sp>
        <p:nvSpPr>
          <p:cNvPr id="209923" name="Rectangle 3"/>
          <p:cNvSpPr>
            <a:spLocks noGrp="1" noChangeArrowheads="1"/>
          </p:cNvSpPr>
          <p:nvPr>
            <p:ph type="body" sz="half" idx="1"/>
          </p:nvPr>
        </p:nvSpPr>
        <p:spPr>
          <a:xfrm>
            <a:off x="611188" y="2276475"/>
            <a:ext cx="4897437" cy="3455988"/>
          </a:xfrm>
          <a:ln w="76200" cmpd="tri">
            <a:solidFill>
              <a:schemeClr val="tx1"/>
            </a:solidFill>
            <a:miter lim="800000"/>
            <a:headEnd/>
            <a:tailEnd/>
          </a:ln>
        </p:spPr>
        <p:txBody>
          <a:bodyPr/>
          <a:lstStyle/>
          <a:p>
            <a:pPr eaLnBrk="1" hangingPunct="1"/>
            <a:r>
              <a:rPr lang="tr-TR" sz="2800" b="1" smtClean="0">
                <a:latin typeface="Arial Unicode MS" pitchFamily="34" charset="-128"/>
              </a:rPr>
              <a:t>Bipolar bozukluk erken başlangıçlı bir hastalık</a:t>
            </a:r>
          </a:p>
          <a:p>
            <a:pPr eaLnBrk="1" hangingPunct="1"/>
            <a:r>
              <a:rPr lang="tr-TR" sz="2800" b="1" smtClean="0">
                <a:latin typeface="Arial Unicode MS" pitchFamily="34" charset="-128"/>
              </a:rPr>
              <a:t>Çocuk ve ergenlerde görülme sıklığı yüksek, ancak tanınması zor</a:t>
            </a:r>
          </a:p>
          <a:p>
            <a:pPr eaLnBrk="1" hangingPunct="1"/>
            <a:r>
              <a:rPr lang="tr-TR" sz="2800" b="1" smtClean="0">
                <a:latin typeface="Arial Unicode MS" pitchFamily="34" charset="-128"/>
              </a:rPr>
              <a:t>10 yaş altında mani &amp; depresyon tanısı ??</a:t>
            </a:r>
          </a:p>
        </p:txBody>
      </p:sp>
      <p:pic>
        <p:nvPicPr>
          <p:cNvPr id="209924" name="Picture 4" descr="Z10632"/>
          <p:cNvPicPr>
            <a:picLocks noChangeAspect="1" noChangeArrowheads="1"/>
          </p:cNvPicPr>
          <p:nvPr>
            <p:ph sz="half" idx="2"/>
          </p:nvPr>
        </p:nvPicPr>
        <p:blipFill>
          <a:blip r:embed="rId2"/>
          <a:srcRect/>
          <a:stretch>
            <a:fillRect/>
          </a:stretch>
        </p:blipFill>
        <p:spPr>
          <a:xfrm>
            <a:off x="5580063" y="1989138"/>
            <a:ext cx="3384550" cy="2322512"/>
          </a:xfr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6" name="Rectangle 8"/>
          <p:cNvSpPr>
            <a:spLocks noGrp="1" noChangeArrowheads="1"/>
          </p:cNvSpPr>
          <p:nvPr>
            <p:ph type="title"/>
          </p:nvPr>
        </p:nvSpPr>
        <p:spPr/>
        <p:txBody>
          <a:bodyPr/>
          <a:lstStyle/>
          <a:p>
            <a:pPr eaLnBrk="1" hangingPunct="1"/>
            <a:r>
              <a:rPr lang="tr-TR" sz="4000" b="1" smtClean="0">
                <a:latin typeface="Arial Unicode MS" pitchFamily="34" charset="-128"/>
              </a:rPr>
              <a:t>Çocuklarda</a:t>
            </a:r>
            <a:r>
              <a:rPr lang="tr-TR" smtClean="0">
                <a:latin typeface="Arial Unicode MS" pitchFamily="34" charset="-128"/>
              </a:rPr>
              <a:t>...</a:t>
            </a:r>
          </a:p>
        </p:txBody>
      </p:sp>
      <p:sp>
        <p:nvSpPr>
          <p:cNvPr id="211971" name="Rectangle 3"/>
          <p:cNvSpPr>
            <a:spLocks noGrp="1" noChangeArrowheads="1"/>
          </p:cNvSpPr>
          <p:nvPr>
            <p:ph type="body" sz="half" idx="1"/>
          </p:nvPr>
        </p:nvSpPr>
        <p:spPr>
          <a:xfrm>
            <a:off x="611188" y="2349500"/>
            <a:ext cx="4897437" cy="3384550"/>
          </a:xfrm>
          <a:ln w="76200" cmpd="tri">
            <a:solidFill>
              <a:schemeClr val="tx1"/>
            </a:solidFill>
            <a:miter lim="800000"/>
            <a:headEnd/>
            <a:tailEnd/>
          </a:ln>
        </p:spPr>
        <p:txBody>
          <a:bodyPr/>
          <a:lstStyle/>
          <a:p>
            <a:pPr eaLnBrk="1" hangingPunct="1"/>
            <a:r>
              <a:rPr lang="tr-TR" sz="2800" b="1" smtClean="0">
                <a:latin typeface="Arial Unicode MS" pitchFamily="34" charset="-128"/>
              </a:rPr>
              <a:t>Koruma tedavisi için ergenliğe kadar bekleme</a:t>
            </a:r>
          </a:p>
          <a:p>
            <a:pPr eaLnBrk="1" hangingPunct="1"/>
            <a:r>
              <a:rPr lang="tr-TR" sz="2800" b="1" smtClean="0">
                <a:latin typeface="Arial Unicode MS" pitchFamily="34" charset="-128"/>
              </a:rPr>
              <a:t>Tedavide kullanılabilecek ilaçlar daha sınırlı, araştırmalar yetersiz</a:t>
            </a:r>
          </a:p>
          <a:p>
            <a:pPr eaLnBrk="1" hangingPunct="1"/>
            <a:r>
              <a:rPr lang="tr-TR" sz="2800" b="1" smtClean="0">
                <a:latin typeface="Arial Unicode MS" pitchFamily="34" charset="-128"/>
              </a:rPr>
              <a:t>Ergenlik döneminde ise erişkinlikten farksız</a:t>
            </a:r>
          </a:p>
        </p:txBody>
      </p:sp>
      <p:pic>
        <p:nvPicPr>
          <p:cNvPr id="211978" name="Picture 10" descr="Z1110"/>
          <p:cNvPicPr>
            <a:picLocks noChangeAspect="1" noChangeArrowheads="1"/>
          </p:cNvPicPr>
          <p:nvPr>
            <p:ph sz="quarter" idx="3"/>
          </p:nvPr>
        </p:nvPicPr>
        <p:blipFill>
          <a:blip r:embed="rId2"/>
          <a:srcRect/>
          <a:stretch>
            <a:fillRect/>
          </a:stretch>
        </p:blipFill>
        <p:spPr>
          <a:xfrm>
            <a:off x="5867400" y="1844675"/>
            <a:ext cx="2881313" cy="2647950"/>
          </a:xfr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tr-TR" sz="4000" b="1" smtClean="0">
                <a:latin typeface="Arial Unicode MS" pitchFamily="34" charset="-128"/>
              </a:rPr>
              <a:t>Yaşlılar</a:t>
            </a:r>
          </a:p>
        </p:txBody>
      </p:sp>
      <p:sp>
        <p:nvSpPr>
          <p:cNvPr id="215043" name="Rectangle 3"/>
          <p:cNvSpPr>
            <a:spLocks noGrp="1" noChangeArrowheads="1"/>
          </p:cNvSpPr>
          <p:nvPr>
            <p:ph type="body" sz="half" idx="1"/>
          </p:nvPr>
        </p:nvSpPr>
        <p:spPr>
          <a:xfrm>
            <a:off x="395288" y="2276475"/>
            <a:ext cx="4824412" cy="3744913"/>
          </a:xfrm>
          <a:ln w="76200" cmpd="tri">
            <a:solidFill>
              <a:schemeClr val="tx1"/>
            </a:solidFill>
            <a:miter lim="800000"/>
            <a:headEnd/>
            <a:tailEnd/>
          </a:ln>
        </p:spPr>
        <p:txBody>
          <a:bodyPr/>
          <a:lstStyle/>
          <a:p>
            <a:pPr marL="261938" indent="-261938" eaLnBrk="1" hangingPunct="1">
              <a:lnSpc>
                <a:spcPct val="90000"/>
              </a:lnSpc>
            </a:pPr>
            <a:r>
              <a:rPr lang="tr-TR" sz="2600" b="1" smtClean="0">
                <a:latin typeface="Arial Unicode MS" pitchFamily="34" charset="-128"/>
              </a:rPr>
              <a:t>Geç yaşta başlangıç (65 yaş üstü) daha nadir ve daha selim seyirli</a:t>
            </a:r>
          </a:p>
          <a:p>
            <a:pPr marL="261938" indent="-261938" eaLnBrk="1" hangingPunct="1">
              <a:lnSpc>
                <a:spcPct val="90000"/>
              </a:lnSpc>
            </a:pPr>
            <a:r>
              <a:rPr lang="tr-TR" sz="2600" b="1" smtClean="0">
                <a:latin typeface="Arial Unicode MS" pitchFamily="34" charset="-128"/>
              </a:rPr>
              <a:t>Altta yatan fiziksel bir hastalık varlığı ??</a:t>
            </a:r>
          </a:p>
          <a:p>
            <a:pPr marL="261938" indent="-261938" eaLnBrk="1" hangingPunct="1">
              <a:lnSpc>
                <a:spcPct val="90000"/>
              </a:lnSpc>
            </a:pPr>
            <a:r>
              <a:rPr lang="tr-TR" sz="2600" b="1" smtClean="0">
                <a:latin typeface="Arial Unicode MS" pitchFamily="34" charset="-128"/>
              </a:rPr>
              <a:t>Farklı gerekçelerle fazla ilaç kullanımı</a:t>
            </a:r>
          </a:p>
          <a:p>
            <a:pPr marL="261938" indent="-261938" eaLnBrk="1" hangingPunct="1">
              <a:lnSpc>
                <a:spcPct val="90000"/>
              </a:lnSpc>
            </a:pPr>
            <a:r>
              <a:rPr lang="tr-TR" sz="2600" b="1" smtClean="0">
                <a:latin typeface="Arial Unicode MS" pitchFamily="34" charset="-128"/>
              </a:rPr>
              <a:t>Kullanılan ilaç düzeyleri daha düşük tutulabilir</a:t>
            </a:r>
          </a:p>
        </p:txBody>
      </p:sp>
      <p:pic>
        <p:nvPicPr>
          <p:cNvPr id="215048" name="Picture 8" descr="B0009613"/>
          <p:cNvPicPr>
            <a:picLocks noChangeAspect="1" noChangeArrowheads="1"/>
          </p:cNvPicPr>
          <p:nvPr>
            <p:ph sz="half" idx="2"/>
          </p:nvPr>
        </p:nvPicPr>
        <p:blipFill>
          <a:blip r:embed="rId2"/>
          <a:srcRect/>
          <a:stretch>
            <a:fillRect/>
          </a:stretch>
        </p:blipFill>
        <p:spPr>
          <a:xfrm>
            <a:off x="5364163" y="1844675"/>
            <a:ext cx="3568700" cy="2759075"/>
          </a:xfr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tr-TR" sz="4000" b="1" smtClean="0">
                <a:latin typeface="Arial Unicode MS" pitchFamily="34" charset="-128"/>
              </a:rPr>
              <a:t>Peki yaşlanmanın hastalığa etkisi...?</a:t>
            </a:r>
          </a:p>
        </p:txBody>
      </p:sp>
      <p:sp>
        <p:nvSpPr>
          <p:cNvPr id="218115" name="Rectangle 3"/>
          <p:cNvSpPr>
            <a:spLocks noGrp="1" noChangeArrowheads="1"/>
          </p:cNvSpPr>
          <p:nvPr>
            <p:ph type="body" idx="1"/>
          </p:nvPr>
        </p:nvSpPr>
        <p:spPr>
          <a:xfrm>
            <a:off x="684213" y="2133600"/>
            <a:ext cx="7772400" cy="4114800"/>
          </a:xfrm>
        </p:spPr>
        <p:txBody>
          <a:bodyPr/>
          <a:lstStyle/>
          <a:p>
            <a:pPr eaLnBrk="1" hangingPunct="1"/>
            <a:r>
              <a:rPr lang="tr-TR" sz="2800" b="1" smtClean="0">
                <a:latin typeface="Arial Unicode MS" pitchFamily="34" charset="-128"/>
              </a:rPr>
              <a:t>İlerleyen yaşla birlikte hastalığın hızının ve şiddetinin azaldığı bilinmektedir; ancak tamamen ortadan kalktığına dair bir kanıt yoktur</a:t>
            </a:r>
          </a:p>
          <a:p>
            <a:pPr eaLnBrk="1" hangingPunct="1"/>
            <a:r>
              <a:rPr lang="tr-TR" sz="2800" b="1" smtClean="0">
                <a:latin typeface="Arial Unicode MS" pitchFamily="34" charset="-128"/>
              </a:rPr>
              <a:t>Bipolar bozukluk için kullanılan ilaçlar ve yaşlanma birlikte artan diğer fiziksel hastalıklar için kullanılan ilaçlar dozaj değişiklikleri ile gerekirse birarada kullanılabilir</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tr-TR" sz="4000" b="1" smtClean="0">
                <a:latin typeface="Arial Unicode MS" charset="0"/>
              </a:rPr>
              <a:t>Gebelik ve Bipolar Bozukluk</a:t>
            </a:r>
            <a:endParaRPr lang="en-GB" sz="4000" b="1" smtClean="0">
              <a:latin typeface="Arial Unicode MS" charset="0"/>
            </a:endParaRPr>
          </a:p>
        </p:txBody>
      </p:sp>
      <p:sp>
        <p:nvSpPr>
          <p:cNvPr id="219139" name="Rectangle 3"/>
          <p:cNvSpPr>
            <a:spLocks noGrp="1" noChangeArrowheads="1"/>
          </p:cNvSpPr>
          <p:nvPr>
            <p:ph type="body" idx="1"/>
          </p:nvPr>
        </p:nvSpPr>
        <p:spPr>
          <a:xfrm>
            <a:off x="755650" y="2205038"/>
            <a:ext cx="7693025" cy="4246562"/>
          </a:xfrm>
        </p:spPr>
        <p:txBody>
          <a:bodyPr/>
          <a:lstStyle/>
          <a:p>
            <a:pPr eaLnBrk="1" hangingPunct="1"/>
            <a:r>
              <a:rPr lang="tr-TR" sz="2800" b="1" smtClean="0">
                <a:latin typeface="Arial Unicode MS" pitchFamily="34" charset="-128"/>
              </a:rPr>
              <a:t>Üreme çağındaki kadın bipolar hastalarda dikkat edilmesi gereken bir süreç. Gerektiğinde doktora danışarak uygun zaman seçilmeli. </a:t>
            </a:r>
          </a:p>
          <a:p>
            <a:pPr eaLnBrk="1" hangingPunct="1"/>
            <a:r>
              <a:rPr lang="tr-TR" sz="2800" b="1" smtClean="0">
                <a:latin typeface="Arial Unicode MS" pitchFamily="34" charset="-128"/>
              </a:rPr>
              <a:t>Fiziksel ve duygusal açıdan stresli bir dönem olması, hormonal değişikliklerin yoğun olması ve koruyucu ilaç kesimi hamileliği riskli bir dönem haline getirir.</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20163" name="Rectangle 3"/>
          <p:cNvSpPr>
            <a:spLocks noGrp="1" noChangeArrowheads="1"/>
          </p:cNvSpPr>
          <p:nvPr>
            <p:ph type="body" idx="1"/>
          </p:nvPr>
        </p:nvSpPr>
        <p:spPr>
          <a:xfrm>
            <a:off x="539750" y="2060575"/>
            <a:ext cx="8208963" cy="4537075"/>
          </a:xfrm>
        </p:spPr>
        <p:txBody>
          <a:bodyPr/>
          <a:lstStyle/>
          <a:p>
            <a:pPr eaLnBrk="1" hangingPunct="1"/>
            <a:r>
              <a:rPr lang="tr-TR" sz="2800" b="1" smtClean="0">
                <a:latin typeface="Arial Unicode MS" pitchFamily="34" charset="-128"/>
              </a:rPr>
              <a:t>Koruma tedavisinde kullanılan ilaçların neredeyse tamamı gebelik sırasında güvenilir değil.</a:t>
            </a:r>
          </a:p>
          <a:p>
            <a:pPr eaLnBrk="1" hangingPunct="1"/>
            <a:r>
              <a:rPr lang="tr-TR" sz="2800" b="1" smtClean="0">
                <a:latin typeface="Arial Unicode MS" pitchFamily="34" charset="-128"/>
              </a:rPr>
              <a:t>Lityum ve valproatın fetus üzerine olumsuz etkileri gösterilmiş durumda.</a:t>
            </a:r>
          </a:p>
          <a:p>
            <a:pPr eaLnBrk="1" hangingPunct="1"/>
            <a:r>
              <a:rPr lang="tr-TR" sz="2800" b="1" smtClean="0">
                <a:latin typeface="Arial Unicode MS" pitchFamily="34" charset="-128"/>
              </a:rPr>
              <a:t>Önceden planlanan sürecin başında yavaş kesim ile koruma tedavisinin sonlandırılması ve gerektiğinde risk konusunda nispeten daha güvenilir ilaçlar seçilerek süreç tamamlanabilir.</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sz="half" idx="1"/>
          </p:nvPr>
        </p:nvSpPr>
        <p:spPr>
          <a:xfrm>
            <a:off x="323850" y="2924175"/>
            <a:ext cx="8424863" cy="3744913"/>
          </a:xfrm>
        </p:spPr>
        <p:txBody>
          <a:bodyPr/>
          <a:lstStyle/>
          <a:p>
            <a:pPr marL="0" indent="0" eaLnBrk="1" hangingPunct="1">
              <a:lnSpc>
                <a:spcPct val="130000"/>
              </a:lnSpc>
              <a:spcBef>
                <a:spcPct val="0"/>
              </a:spcBef>
              <a:buFont typeface="Wingdings" pitchFamily="2" charset="2"/>
              <a:buNone/>
            </a:pPr>
            <a:r>
              <a:rPr lang="tr-TR" sz="2800" b="1" smtClean="0">
                <a:latin typeface="Arial Unicode MS" pitchFamily="34" charset="-128"/>
              </a:rPr>
              <a:t>	Bipolar bozuklukta bu inişler daha derin, çıkışlar daha yükseğe olur. Duygudurum değişimleri günlük yaşam olaylarıyla bağlantılı olmayabilir. Bu değişimler duyguların yanında düşünceleri, davranışları, uykuyu, iştahı, fiziksel sağlığı ve kişinin işlevselliğini etkiler</a:t>
            </a:r>
          </a:p>
        </p:txBody>
      </p:sp>
      <p:sp>
        <p:nvSpPr>
          <p:cNvPr id="243718" name="Freeform 6"/>
          <p:cNvSpPr>
            <a:spLocks/>
          </p:cNvSpPr>
          <p:nvPr/>
        </p:nvSpPr>
        <p:spPr bwMode="auto">
          <a:xfrm>
            <a:off x="900113" y="836613"/>
            <a:ext cx="7935912" cy="1739900"/>
          </a:xfrm>
          <a:custGeom>
            <a:avLst/>
            <a:gdLst>
              <a:gd name="T0" fmla="*/ 58737 w 4999"/>
              <a:gd name="T1" fmla="*/ 1096963 h 1096"/>
              <a:gd name="T2" fmla="*/ 111125 w 4999"/>
              <a:gd name="T3" fmla="*/ 862013 h 1096"/>
              <a:gd name="T4" fmla="*/ 358775 w 4999"/>
              <a:gd name="T5" fmla="*/ 1006475 h 1096"/>
              <a:gd name="T6" fmla="*/ 490537 w 4999"/>
              <a:gd name="T7" fmla="*/ 1044575 h 1096"/>
              <a:gd name="T8" fmla="*/ 608012 w 4999"/>
              <a:gd name="T9" fmla="*/ 784225 h 1096"/>
              <a:gd name="T10" fmla="*/ 855662 w 4999"/>
              <a:gd name="T11" fmla="*/ 901700 h 1096"/>
              <a:gd name="T12" fmla="*/ 1050925 w 4999"/>
              <a:gd name="T13" fmla="*/ 1149350 h 1096"/>
              <a:gd name="T14" fmla="*/ 1273175 w 4999"/>
              <a:gd name="T15" fmla="*/ 874713 h 1096"/>
              <a:gd name="T16" fmla="*/ 1430337 w 4999"/>
              <a:gd name="T17" fmla="*/ 1044575 h 1096"/>
              <a:gd name="T18" fmla="*/ 1665287 w 4999"/>
              <a:gd name="T19" fmla="*/ 992188 h 1096"/>
              <a:gd name="T20" fmla="*/ 1782762 w 4999"/>
              <a:gd name="T21" fmla="*/ 1071563 h 1096"/>
              <a:gd name="T22" fmla="*/ 2097087 w 4999"/>
              <a:gd name="T23" fmla="*/ 1516063 h 1096"/>
              <a:gd name="T24" fmla="*/ 2149475 w 4999"/>
              <a:gd name="T25" fmla="*/ 1566863 h 1096"/>
              <a:gd name="T26" fmla="*/ 2319337 w 4999"/>
              <a:gd name="T27" fmla="*/ 1671638 h 1096"/>
              <a:gd name="T28" fmla="*/ 2436812 w 4999"/>
              <a:gd name="T29" fmla="*/ 1724025 h 1096"/>
              <a:gd name="T30" fmla="*/ 2932112 w 4999"/>
              <a:gd name="T31" fmla="*/ 1711325 h 1096"/>
              <a:gd name="T32" fmla="*/ 3128962 w 4999"/>
              <a:gd name="T33" fmla="*/ 1581150 h 1096"/>
              <a:gd name="T34" fmla="*/ 3311525 w 4999"/>
              <a:gd name="T35" fmla="*/ 1319213 h 1096"/>
              <a:gd name="T36" fmla="*/ 3363912 w 4999"/>
              <a:gd name="T37" fmla="*/ 1214438 h 1096"/>
              <a:gd name="T38" fmla="*/ 3416300 w 4999"/>
              <a:gd name="T39" fmla="*/ 1096963 h 1096"/>
              <a:gd name="T40" fmla="*/ 3611562 w 4999"/>
              <a:gd name="T41" fmla="*/ 927100 h 1096"/>
              <a:gd name="T42" fmla="*/ 3808412 w 4999"/>
              <a:gd name="T43" fmla="*/ 941388 h 1096"/>
              <a:gd name="T44" fmla="*/ 4016375 w 4999"/>
              <a:gd name="T45" fmla="*/ 979488 h 1096"/>
              <a:gd name="T46" fmla="*/ 4068762 w 4999"/>
              <a:gd name="T47" fmla="*/ 1031875 h 1096"/>
              <a:gd name="T48" fmla="*/ 4121150 w 4999"/>
              <a:gd name="T49" fmla="*/ 1031875 h 1096"/>
              <a:gd name="T50" fmla="*/ 4278312 w 4999"/>
              <a:gd name="T51" fmla="*/ 954088 h 1096"/>
              <a:gd name="T52" fmla="*/ 4435475 w 4999"/>
              <a:gd name="T53" fmla="*/ 849313 h 1096"/>
              <a:gd name="T54" fmla="*/ 4826000 w 4999"/>
              <a:gd name="T55" fmla="*/ 144463 h 1096"/>
              <a:gd name="T56" fmla="*/ 5192712 w 4999"/>
              <a:gd name="T57" fmla="*/ 0 h 1096"/>
              <a:gd name="T58" fmla="*/ 5322887 w 4999"/>
              <a:gd name="T59" fmla="*/ 52388 h 1096"/>
              <a:gd name="T60" fmla="*/ 5467350 w 4999"/>
              <a:gd name="T61" fmla="*/ 234950 h 1096"/>
              <a:gd name="T62" fmla="*/ 5610225 w 4999"/>
              <a:gd name="T63" fmla="*/ 692150 h 1096"/>
              <a:gd name="T64" fmla="*/ 5780087 w 4999"/>
              <a:gd name="T65" fmla="*/ 954088 h 1096"/>
              <a:gd name="T66" fmla="*/ 5989637 w 4999"/>
              <a:gd name="T67" fmla="*/ 992188 h 1096"/>
              <a:gd name="T68" fmla="*/ 6054725 w 4999"/>
              <a:gd name="T69" fmla="*/ 889000 h 1096"/>
              <a:gd name="T70" fmla="*/ 6159500 w 4999"/>
              <a:gd name="T71" fmla="*/ 822325 h 1096"/>
              <a:gd name="T72" fmla="*/ 6315075 w 4999"/>
              <a:gd name="T73" fmla="*/ 979488 h 1096"/>
              <a:gd name="T74" fmla="*/ 6511925 w 4999"/>
              <a:gd name="T75" fmla="*/ 822325 h 1096"/>
              <a:gd name="T76" fmla="*/ 6669087 w 4999"/>
              <a:gd name="T77" fmla="*/ 1006475 h 1096"/>
              <a:gd name="T78" fmla="*/ 6838950 w 4999"/>
              <a:gd name="T79" fmla="*/ 849313 h 1096"/>
              <a:gd name="T80" fmla="*/ 7073900 w 4999"/>
              <a:gd name="T81" fmla="*/ 1136650 h 1096"/>
              <a:gd name="T82" fmla="*/ 7138987 w 4999"/>
              <a:gd name="T83" fmla="*/ 1254125 h 1096"/>
              <a:gd name="T84" fmla="*/ 7269162 w 4999"/>
              <a:gd name="T85" fmla="*/ 1358900 h 1096"/>
              <a:gd name="T86" fmla="*/ 7478712 w 4999"/>
              <a:gd name="T87" fmla="*/ 1554163 h 1096"/>
              <a:gd name="T88" fmla="*/ 7739062 w 4999"/>
              <a:gd name="T89" fmla="*/ 1724025 h 1096"/>
              <a:gd name="T90" fmla="*/ 7856537 w 4999"/>
              <a:gd name="T91" fmla="*/ 1711325 h 1096"/>
              <a:gd name="T92" fmla="*/ 7935912 w 4999"/>
              <a:gd name="T93" fmla="*/ 1671638 h 10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99" h="1096">
                <a:moveTo>
                  <a:pt x="12" y="732"/>
                </a:moveTo>
                <a:cubicBezTo>
                  <a:pt x="40" y="658"/>
                  <a:pt x="0" y="753"/>
                  <a:pt x="37" y="691"/>
                </a:cubicBezTo>
                <a:cubicBezTo>
                  <a:pt x="51" y="668"/>
                  <a:pt x="53" y="635"/>
                  <a:pt x="62" y="609"/>
                </a:cubicBezTo>
                <a:cubicBezTo>
                  <a:pt x="65" y="587"/>
                  <a:pt x="62" y="564"/>
                  <a:pt x="70" y="543"/>
                </a:cubicBezTo>
                <a:cubicBezTo>
                  <a:pt x="83" y="512"/>
                  <a:pt x="133" y="539"/>
                  <a:pt x="152" y="543"/>
                </a:cubicBezTo>
                <a:cubicBezTo>
                  <a:pt x="189" y="568"/>
                  <a:pt x="196" y="603"/>
                  <a:pt x="226" y="634"/>
                </a:cubicBezTo>
                <a:cubicBezTo>
                  <a:pt x="246" y="691"/>
                  <a:pt x="227" y="678"/>
                  <a:pt x="267" y="691"/>
                </a:cubicBezTo>
                <a:cubicBezTo>
                  <a:pt x="280" y="683"/>
                  <a:pt x="300" y="672"/>
                  <a:pt x="309" y="658"/>
                </a:cubicBezTo>
                <a:cubicBezTo>
                  <a:pt x="344" y="600"/>
                  <a:pt x="288" y="664"/>
                  <a:pt x="333" y="617"/>
                </a:cubicBezTo>
                <a:cubicBezTo>
                  <a:pt x="346" y="577"/>
                  <a:pt x="331" y="502"/>
                  <a:pt x="383" y="494"/>
                </a:cubicBezTo>
                <a:cubicBezTo>
                  <a:pt x="410" y="490"/>
                  <a:pt x="438" y="489"/>
                  <a:pt x="465" y="486"/>
                </a:cubicBezTo>
                <a:cubicBezTo>
                  <a:pt x="498" y="507"/>
                  <a:pt x="512" y="541"/>
                  <a:pt x="539" y="568"/>
                </a:cubicBezTo>
                <a:cubicBezTo>
                  <a:pt x="553" y="612"/>
                  <a:pt x="566" y="650"/>
                  <a:pt x="613" y="667"/>
                </a:cubicBezTo>
                <a:cubicBezTo>
                  <a:pt x="623" y="698"/>
                  <a:pt x="635" y="706"/>
                  <a:pt x="662" y="724"/>
                </a:cubicBezTo>
                <a:cubicBezTo>
                  <a:pt x="695" y="714"/>
                  <a:pt x="720" y="689"/>
                  <a:pt x="736" y="658"/>
                </a:cubicBezTo>
                <a:cubicBezTo>
                  <a:pt x="762" y="607"/>
                  <a:pt x="739" y="574"/>
                  <a:pt x="802" y="551"/>
                </a:cubicBezTo>
                <a:cubicBezTo>
                  <a:pt x="811" y="580"/>
                  <a:pt x="821" y="627"/>
                  <a:pt x="852" y="642"/>
                </a:cubicBezTo>
                <a:cubicBezTo>
                  <a:pt x="867" y="650"/>
                  <a:pt x="901" y="658"/>
                  <a:pt x="901" y="658"/>
                </a:cubicBezTo>
                <a:cubicBezTo>
                  <a:pt x="960" y="639"/>
                  <a:pt x="940" y="621"/>
                  <a:pt x="983" y="593"/>
                </a:cubicBezTo>
                <a:cubicBezTo>
                  <a:pt x="998" y="637"/>
                  <a:pt x="1002" y="635"/>
                  <a:pt x="1049" y="625"/>
                </a:cubicBezTo>
                <a:cubicBezTo>
                  <a:pt x="1105" y="681"/>
                  <a:pt x="1002" y="585"/>
                  <a:pt x="1115" y="650"/>
                </a:cubicBezTo>
                <a:cubicBezTo>
                  <a:pt x="1123" y="654"/>
                  <a:pt x="1118" y="668"/>
                  <a:pt x="1123" y="675"/>
                </a:cubicBezTo>
                <a:cubicBezTo>
                  <a:pt x="1135" y="694"/>
                  <a:pt x="1163" y="712"/>
                  <a:pt x="1181" y="724"/>
                </a:cubicBezTo>
                <a:cubicBezTo>
                  <a:pt x="1212" y="822"/>
                  <a:pt x="1210" y="915"/>
                  <a:pt x="1321" y="955"/>
                </a:cubicBezTo>
                <a:cubicBezTo>
                  <a:pt x="1324" y="963"/>
                  <a:pt x="1323" y="973"/>
                  <a:pt x="1329" y="979"/>
                </a:cubicBezTo>
                <a:cubicBezTo>
                  <a:pt x="1335" y="985"/>
                  <a:pt x="1347" y="982"/>
                  <a:pt x="1354" y="987"/>
                </a:cubicBezTo>
                <a:cubicBezTo>
                  <a:pt x="1374" y="999"/>
                  <a:pt x="1391" y="1027"/>
                  <a:pt x="1411" y="1037"/>
                </a:cubicBezTo>
                <a:cubicBezTo>
                  <a:pt x="1427" y="1045"/>
                  <a:pt x="1461" y="1053"/>
                  <a:pt x="1461" y="1053"/>
                </a:cubicBezTo>
                <a:cubicBezTo>
                  <a:pt x="1469" y="1059"/>
                  <a:pt x="1476" y="1066"/>
                  <a:pt x="1485" y="1070"/>
                </a:cubicBezTo>
                <a:cubicBezTo>
                  <a:pt x="1501" y="1077"/>
                  <a:pt x="1535" y="1086"/>
                  <a:pt x="1535" y="1086"/>
                </a:cubicBezTo>
                <a:cubicBezTo>
                  <a:pt x="1593" y="1067"/>
                  <a:pt x="1648" y="1070"/>
                  <a:pt x="1707" y="1078"/>
                </a:cubicBezTo>
                <a:cubicBezTo>
                  <a:pt x="1764" y="1096"/>
                  <a:pt x="1743" y="1093"/>
                  <a:pt x="1847" y="1078"/>
                </a:cubicBezTo>
                <a:cubicBezTo>
                  <a:pt x="1864" y="1075"/>
                  <a:pt x="1897" y="1062"/>
                  <a:pt x="1897" y="1062"/>
                </a:cubicBezTo>
                <a:cubicBezTo>
                  <a:pt x="1920" y="1037"/>
                  <a:pt x="1942" y="1014"/>
                  <a:pt x="1971" y="996"/>
                </a:cubicBezTo>
                <a:cubicBezTo>
                  <a:pt x="1985" y="953"/>
                  <a:pt x="2013" y="927"/>
                  <a:pt x="2045" y="897"/>
                </a:cubicBezTo>
                <a:cubicBezTo>
                  <a:pt x="2054" y="869"/>
                  <a:pt x="2065" y="852"/>
                  <a:pt x="2086" y="831"/>
                </a:cubicBezTo>
                <a:cubicBezTo>
                  <a:pt x="2109" y="760"/>
                  <a:pt x="2077" y="846"/>
                  <a:pt x="2111" y="790"/>
                </a:cubicBezTo>
                <a:cubicBezTo>
                  <a:pt x="2116" y="783"/>
                  <a:pt x="2115" y="773"/>
                  <a:pt x="2119" y="765"/>
                </a:cubicBezTo>
                <a:cubicBezTo>
                  <a:pt x="2123" y="756"/>
                  <a:pt x="2130" y="749"/>
                  <a:pt x="2135" y="741"/>
                </a:cubicBezTo>
                <a:cubicBezTo>
                  <a:pt x="2140" y="724"/>
                  <a:pt x="2148" y="708"/>
                  <a:pt x="2152" y="691"/>
                </a:cubicBezTo>
                <a:cubicBezTo>
                  <a:pt x="2165" y="634"/>
                  <a:pt x="2158" y="587"/>
                  <a:pt x="2218" y="568"/>
                </a:cubicBezTo>
                <a:cubicBezTo>
                  <a:pt x="2257" y="527"/>
                  <a:pt x="2250" y="564"/>
                  <a:pt x="2275" y="584"/>
                </a:cubicBezTo>
                <a:cubicBezTo>
                  <a:pt x="2278" y="586"/>
                  <a:pt x="2322" y="600"/>
                  <a:pt x="2325" y="601"/>
                </a:cubicBezTo>
                <a:cubicBezTo>
                  <a:pt x="2362" y="626"/>
                  <a:pt x="2363" y="616"/>
                  <a:pt x="2399" y="593"/>
                </a:cubicBezTo>
                <a:cubicBezTo>
                  <a:pt x="2430" y="545"/>
                  <a:pt x="2449" y="560"/>
                  <a:pt x="2497" y="576"/>
                </a:cubicBezTo>
                <a:cubicBezTo>
                  <a:pt x="2512" y="591"/>
                  <a:pt x="2520" y="597"/>
                  <a:pt x="2530" y="617"/>
                </a:cubicBezTo>
                <a:cubicBezTo>
                  <a:pt x="2534" y="625"/>
                  <a:pt x="2532" y="636"/>
                  <a:pt x="2538" y="642"/>
                </a:cubicBezTo>
                <a:cubicBezTo>
                  <a:pt x="2544" y="648"/>
                  <a:pt x="2555" y="647"/>
                  <a:pt x="2563" y="650"/>
                </a:cubicBezTo>
                <a:cubicBezTo>
                  <a:pt x="2569" y="656"/>
                  <a:pt x="2572" y="667"/>
                  <a:pt x="2580" y="667"/>
                </a:cubicBezTo>
                <a:cubicBezTo>
                  <a:pt x="2588" y="667"/>
                  <a:pt x="2592" y="657"/>
                  <a:pt x="2596" y="650"/>
                </a:cubicBezTo>
                <a:cubicBezTo>
                  <a:pt x="2613" y="621"/>
                  <a:pt x="2610" y="589"/>
                  <a:pt x="2629" y="560"/>
                </a:cubicBezTo>
                <a:cubicBezTo>
                  <a:pt x="2657" y="569"/>
                  <a:pt x="2674" y="580"/>
                  <a:pt x="2695" y="601"/>
                </a:cubicBezTo>
                <a:cubicBezTo>
                  <a:pt x="2709" y="644"/>
                  <a:pt x="2706" y="645"/>
                  <a:pt x="2752" y="634"/>
                </a:cubicBezTo>
                <a:cubicBezTo>
                  <a:pt x="2764" y="599"/>
                  <a:pt x="2782" y="569"/>
                  <a:pt x="2794" y="535"/>
                </a:cubicBezTo>
                <a:cubicBezTo>
                  <a:pt x="2804" y="455"/>
                  <a:pt x="2810" y="309"/>
                  <a:pt x="2876" y="247"/>
                </a:cubicBezTo>
                <a:cubicBezTo>
                  <a:pt x="2891" y="199"/>
                  <a:pt x="2990" y="108"/>
                  <a:pt x="3040" y="91"/>
                </a:cubicBezTo>
                <a:cubicBezTo>
                  <a:pt x="3087" y="44"/>
                  <a:pt x="3132" y="35"/>
                  <a:pt x="3197" y="25"/>
                </a:cubicBezTo>
                <a:cubicBezTo>
                  <a:pt x="3254" y="5"/>
                  <a:pt x="3230" y="13"/>
                  <a:pt x="3271" y="0"/>
                </a:cubicBezTo>
                <a:cubicBezTo>
                  <a:pt x="3293" y="3"/>
                  <a:pt x="3316" y="0"/>
                  <a:pt x="3337" y="8"/>
                </a:cubicBezTo>
                <a:cubicBezTo>
                  <a:pt x="3346" y="12"/>
                  <a:pt x="3347" y="25"/>
                  <a:pt x="3353" y="33"/>
                </a:cubicBezTo>
                <a:cubicBezTo>
                  <a:pt x="3363" y="45"/>
                  <a:pt x="3375" y="55"/>
                  <a:pt x="3386" y="66"/>
                </a:cubicBezTo>
                <a:cubicBezTo>
                  <a:pt x="3396" y="97"/>
                  <a:pt x="3420" y="125"/>
                  <a:pt x="3444" y="148"/>
                </a:cubicBezTo>
                <a:cubicBezTo>
                  <a:pt x="3453" y="175"/>
                  <a:pt x="3485" y="222"/>
                  <a:pt x="3485" y="222"/>
                </a:cubicBezTo>
                <a:cubicBezTo>
                  <a:pt x="3507" y="290"/>
                  <a:pt x="3498" y="375"/>
                  <a:pt x="3534" y="436"/>
                </a:cubicBezTo>
                <a:cubicBezTo>
                  <a:pt x="3546" y="455"/>
                  <a:pt x="3567" y="477"/>
                  <a:pt x="3583" y="494"/>
                </a:cubicBezTo>
                <a:cubicBezTo>
                  <a:pt x="3607" y="557"/>
                  <a:pt x="3599" y="557"/>
                  <a:pt x="3641" y="601"/>
                </a:cubicBezTo>
                <a:cubicBezTo>
                  <a:pt x="3647" y="617"/>
                  <a:pt x="3641" y="652"/>
                  <a:pt x="3658" y="650"/>
                </a:cubicBezTo>
                <a:cubicBezTo>
                  <a:pt x="3699" y="644"/>
                  <a:pt x="3734" y="639"/>
                  <a:pt x="3773" y="625"/>
                </a:cubicBezTo>
                <a:cubicBezTo>
                  <a:pt x="3783" y="610"/>
                  <a:pt x="3797" y="599"/>
                  <a:pt x="3806" y="584"/>
                </a:cubicBezTo>
                <a:cubicBezTo>
                  <a:pt x="3810" y="577"/>
                  <a:pt x="3808" y="566"/>
                  <a:pt x="3814" y="560"/>
                </a:cubicBezTo>
                <a:cubicBezTo>
                  <a:pt x="3820" y="554"/>
                  <a:pt x="3831" y="555"/>
                  <a:pt x="3839" y="551"/>
                </a:cubicBezTo>
                <a:cubicBezTo>
                  <a:pt x="3860" y="540"/>
                  <a:pt x="3864" y="534"/>
                  <a:pt x="3880" y="518"/>
                </a:cubicBezTo>
                <a:cubicBezTo>
                  <a:pt x="3915" y="527"/>
                  <a:pt x="3925" y="540"/>
                  <a:pt x="3946" y="568"/>
                </a:cubicBezTo>
                <a:cubicBezTo>
                  <a:pt x="3958" y="584"/>
                  <a:pt x="3978" y="617"/>
                  <a:pt x="3978" y="617"/>
                </a:cubicBezTo>
                <a:cubicBezTo>
                  <a:pt x="4021" y="609"/>
                  <a:pt x="4037" y="612"/>
                  <a:pt x="4061" y="576"/>
                </a:cubicBezTo>
                <a:cubicBezTo>
                  <a:pt x="4080" y="519"/>
                  <a:pt x="4061" y="533"/>
                  <a:pt x="4102" y="518"/>
                </a:cubicBezTo>
                <a:cubicBezTo>
                  <a:pt x="4141" y="532"/>
                  <a:pt x="4161" y="550"/>
                  <a:pt x="4184" y="584"/>
                </a:cubicBezTo>
                <a:cubicBezTo>
                  <a:pt x="4184" y="585"/>
                  <a:pt x="4200" y="634"/>
                  <a:pt x="4201" y="634"/>
                </a:cubicBezTo>
                <a:cubicBezTo>
                  <a:pt x="4213" y="637"/>
                  <a:pt x="4250" y="592"/>
                  <a:pt x="4258" y="584"/>
                </a:cubicBezTo>
                <a:cubicBezTo>
                  <a:pt x="4269" y="552"/>
                  <a:pt x="4276" y="545"/>
                  <a:pt x="4308" y="535"/>
                </a:cubicBezTo>
                <a:cubicBezTo>
                  <a:pt x="4360" y="540"/>
                  <a:pt x="4397" y="532"/>
                  <a:pt x="4431" y="568"/>
                </a:cubicBezTo>
                <a:cubicBezTo>
                  <a:pt x="4424" y="621"/>
                  <a:pt x="4415" y="675"/>
                  <a:pt x="4456" y="716"/>
                </a:cubicBezTo>
                <a:cubicBezTo>
                  <a:pt x="4475" y="793"/>
                  <a:pt x="4447" y="713"/>
                  <a:pt x="4489" y="765"/>
                </a:cubicBezTo>
                <a:cubicBezTo>
                  <a:pt x="4494" y="772"/>
                  <a:pt x="4492" y="783"/>
                  <a:pt x="4497" y="790"/>
                </a:cubicBezTo>
                <a:cubicBezTo>
                  <a:pt x="4503" y="798"/>
                  <a:pt x="4514" y="800"/>
                  <a:pt x="4522" y="806"/>
                </a:cubicBezTo>
                <a:cubicBezTo>
                  <a:pt x="4550" y="829"/>
                  <a:pt x="4540" y="843"/>
                  <a:pt x="4579" y="856"/>
                </a:cubicBezTo>
                <a:cubicBezTo>
                  <a:pt x="4589" y="888"/>
                  <a:pt x="4606" y="890"/>
                  <a:pt x="4629" y="913"/>
                </a:cubicBezTo>
                <a:cubicBezTo>
                  <a:pt x="4662" y="946"/>
                  <a:pt x="4662" y="963"/>
                  <a:pt x="4711" y="979"/>
                </a:cubicBezTo>
                <a:cubicBezTo>
                  <a:pt x="4739" y="1009"/>
                  <a:pt x="4771" y="1040"/>
                  <a:pt x="4810" y="1053"/>
                </a:cubicBezTo>
                <a:cubicBezTo>
                  <a:pt x="4838" y="1082"/>
                  <a:pt x="4819" y="1068"/>
                  <a:pt x="4875" y="1086"/>
                </a:cubicBezTo>
                <a:cubicBezTo>
                  <a:pt x="4883" y="1089"/>
                  <a:pt x="4900" y="1094"/>
                  <a:pt x="4900" y="1094"/>
                </a:cubicBezTo>
                <a:cubicBezTo>
                  <a:pt x="4916" y="1089"/>
                  <a:pt x="4933" y="1083"/>
                  <a:pt x="4949" y="1078"/>
                </a:cubicBezTo>
                <a:cubicBezTo>
                  <a:pt x="4957" y="1075"/>
                  <a:pt x="4974" y="1070"/>
                  <a:pt x="4974" y="1070"/>
                </a:cubicBezTo>
                <a:cubicBezTo>
                  <a:pt x="4993" y="1051"/>
                  <a:pt x="4983" y="1053"/>
                  <a:pt x="4999" y="1053"/>
                </a:cubicBezTo>
              </a:path>
            </a:pathLst>
          </a:custGeom>
          <a:noFill/>
          <a:ln w="50800" cmpd="sng">
            <a:solidFill>
              <a:srgbClr val="990000"/>
            </a:solidFill>
            <a:round/>
            <a:headEnd/>
            <a:tailEnd/>
          </a:ln>
          <a:effectLst/>
        </p:spPr>
        <p:txBody>
          <a:bodyPr/>
          <a:lstStyle/>
          <a:p>
            <a:endParaRPr lang="tr-TR"/>
          </a:p>
        </p:txBody>
      </p:sp>
      <p:sp>
        <p:nvSpPr>
          <p:cNvPr id="243719" name="Line 7"/>
          <p:cNvSpPr>
            <a:spLocks noChangeShapeType="1"/>
          </p:cNvSpPr>
          <p:nvPr/>
        </p:nvSpPr>
        <p:spPr bwMode="auto">
          <a:xfrm>
            <a:off x="1763713" y="1484313"/>
            <a:ext cx="61928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3720" name="Line 8"/>
          <p:cNvSpPr>
            <a:spLocks noChangeShapeType="1"/>
          </p:cNvSpPr>
          <p:nvPr/>
        </p:nvSpPr>
        <p:spPr bwMode="auto">
          <a:xfrm>
            <a:off x="1763713" y="2133600"/>
            <a:ext cx="61928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21187" name="Rectangle 3"/>
          <p:cNvSpPr>
            <a:spLocks noGrp="1" noChangeArrowheads="1"/>
          </p:cNvSpPr>
          <p:nvPr>
            <p:ph type="body" idx="1"/>
          </p:nvPr>
        </p:nvSpPr>
        <p:spPr>
          <a:xfrm>
            <a:off x="755650" y="2133600"/>
            <a:ext cx="7772400" cy="4175125"/>
          </a:xfrm>
        </p:spPr>
        <p:txBody>
          <a:bodyPr/>
          <a:lstStyle/>
          <a:p>
            <a:pPr eaLnBrk="1" hangingPunct="1"/>
            <a:r>
              <a:rPr lang="tr-TR" b="1" smtClean="0">
                <a:latin typeface="Arial Unicode MS" pitchFamily="34" charset="-128"/>
              </a:rPr>
              <a:t>İlaçlar süte de geçer. Gerekirse ilaçlar doğumu takiben geç başlayabilir veya emzirme kesilebilir.</a:t>
            </a:r>
          </a:p>
          <a:p>
            <a:pPr eaLnBrk="1" hangingPunct="1"/>
            <a:r>
              <a:rPr lang="tr-TR" b="1" smtClean="0">
                <a:latin typeface="Arial Unicode MS" pitchFamily="34" charset="-128"/>
              </a:rPr>
              <a:t>Babanın ilaç kullanıyor olmasının fetus üzerinde </a:t>
            </a:r>
            <a:r>
              <a:rPr lang="tr-TR" b="1" u="sng" smtClean="0">
                <a:latin typeface="Arial Unicode MS" pitchFamily="34" charset="-128"/>
              </a:rPr>
              <a:t>hiçbir</a:t>
            </a:r>
            <a:r>
              <a:rPr lang="tr-TR" b="1" smtClean="0">
                <a:latin typeface="Arial Unicode MS" pitchFamily="34" charset="-128"/>
              </a:rPr>
              <a:t> etkisi yoktur. Babadan sadece kalıtım yolu ile hastalık geçebilir.</a:t>
            </a:r>
            <a:endParaRPr lang="en-GB"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tr-TR" sz="4000" b="1" smtClean="0">
                <a:latin typeface="Arial Unicode MS" pitchFamily="34" charset="-128"/>
              </a:rPr>
              <a:t>Aile ve Yakınlar</a:t>
            </a:r>
            <a:endParaRPr lang="en-GB" sz="4000" b="1" smtClean="0">
              <a:latin typeface="Arial Unicode MS" pitchFamily="34" charset="-128"/>
            </a:endParaRPr>
          </a:p>
        </p:txBody>
      </p:sp>
      <p:sp>
        <p:nvSpPr>
          <p:cNvPr id="222211" name="Rectangle 3"/>
          <p:cNvSpPr>
            <a:spLocks noGrp="1" noChangeArrowheads="1"/>
          </p:cNvSpPr>
          <p:nvPr>
            <p:ph type="body" idx="1"/>
          </p:nvPr>
        </p:nvSpPr>
        <p:spPr>
          <a:xfrm>
            <a:off x="684213" y="2276475"/>
            <a:ext cx="7772400" cy="3898900"/>
          </a:xfrm>
        </p:spPr>
        <p:txBody>
          <a:bodyPr/>
          <a:lstStyle/>
          <a:p>
            <a:pPr marL="0" indent="0" eaLnBrk="1" hangingPunct="1">
              <a:lnSpc>
                <a:spcPct val="130000"/>
              </a:lnSpc>
              <a:buFont typeface="Wingdings" pitchFamily="2" charset="2"/>
              <a:buNone/>
            </a:pPr>
            <a:r>
              <a:rPr lang="tr-TR" sz="2800" b="1" smtClean="0">
                <a:latin typeface="Arial Unicode MS" pitchFamily="34" charset="-128"/>
              </a:rPr>
              <a:t>	Aile bireyleri, hastanın yakınları hastalık konusunda bilgilenmelidir. Hastanın doktoruyla görüşüp hastalığın geneli ile ilgili bilgi alabilirler. Tabii ki hastanın özel bilgileri kendisine aittir ve kimse ile paylaşılamaz</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258888" y="404813"/>
            <a:ext cx="7685087" cy="1271587"/>
          </a:xfrm>
        </p:spPr>
        <p:txBody>
          <a:bodyPr/>
          <a:lstStyle/>
          <a:p>
            <a:pPr eaLnBrk="1" hangingPunct="1"/>
            <a:r>
              <a:rPr lang="tr-TR" sz="4000" b="1" smtClean="0">
                <a:latin typeface="Arial Unicode MS" pitchFamily="34" charset="-128"/>
              </a:rPr>
              <a:t>Hastanız İçin Neler Yapabilirsiniz?</a:t>
            </a:r>
            <a:endParaRPr lang="en-GB" sz="4000" b="1" smtClean="0">
              <a:latin typeface="Arial Unicode MS" pitchFamily="34" charset="-128"/>
            </a:endParaRPr>
          </a:p>
        </p:txBody>
      </p:sp>
      <p:sp>
        <p:nvSpPr>
          <p:cNvPr id="223235" name="Rectangle 3"/>
          <p:cNvSpPr>
            <a:spLocks noGrp="1" noChangeArrowheads="1"/>
          </p:cNvSpPr>
          <p:nvPr>
            <p:ph type="body" idx="1"/>
          </p:nvPr>
        </p:nvSpPr>
        <p:spPr>
          <a:xfrm>
            <a:off x="838200" y="2205038"/>
            <a:ext cx="7693025" cy="4271962"/>
          </a:xfrm>
        </p:spPr>
        <p:txBody>
          <a:bodyPr/>
          <a:lstStyle/>
          <a:p>
            <a:pPr eaLnBrk="1" hangingPunct="1"/>
            <a:r>
              <a:rPr lang="tr-TR" sz="2800" b="1" smtClean="0">
                <a:latin typeface="Arial Unicode MS" pitchFamily="34" charset="-128"/>
              </a:rPr>
              <a:t>Tedavi konusunda teşvik etmelisiniz; alkol ve madde kullanımını önlemelisiniz</a:t>
            </a:r>
          </a:p>
          <a:p>
            <a:pPr eaLnBrk="1" hangingPunct="1"/>
            <a:r>
              <a:rPr lang="tr-TR" sz="2800" b="1" smtClean="0">
                <a:latin typeface="Arial Unicode MS" pitchFamily="34" charset="-128"/>
              </a:rPr>
              <a:t>Atak sırasında müdahaleci olmakla suçlanabilirsiniz; bunun hastalıkla ilgili olduğunu unutmayın</a:t>
            </a:r>
          </a:p>
          <a:p>
            <a:pPr eaLnBrk="1" hangingPunct="1"/>
            <a:r>
              <a:rPr lang="tr-TR" sz="2800" b="1" smtClean="0">
                <a:latin typeface="Arial Unicode MS" pitchFamily="34" charset="-128"/>
              </a:rPr>
              <a:t>İntihar girişiminin erken uyarıcı bulgularını bilmelisiniz. İntihar düşüncesinin hastalıktan kaynaklandığını söylemelisiniz</a:t>
            </a:r>
            <a:r>
              <a:rPr lang="en-GB" sz="2800" b="1" smtClean="0">
                <a:latin typeface="Arial Unicode MS" pitchFamily="34" charset="-128"/>
              </a:rPr>
              <a:t>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24259" name="Rectangle 3"/>
          <p:cNvSpPr>
            <a:spLocks noGrp="1" noChangeArrowheads="1"/>
          </p:cNvSpPr>
          <p:nvPr>
            <p:ph type="body" idx="1"/>
          </p:nvPr>
        </p:nvSpPr>
        <p:spPr>
          <a:xfrm>
            <a:off x="684213" y="1989138"/>
            <a:ext cx="8208962" cy="4535487"/>
          </a:xfrm>
        </p:spPr>
        <p:txBody>
          <a:bodyPr/>
          <a:lstStyle/>
          <a:p>
            <a:pPr marL="0" indent="0" eaLnBrk="1" hangingPunct="1">
              <a:lnSpc>
                <a:spcPct val="125000"/>
              </a:lnSpc>
              <a:buFont typeface="Wingdings" pitchFamily="2" charset="2"/>
              <a:buNone/>
            </a:pPr>
            <a:r>
              <a:rPr lang="tr-TR" sz="2800" b="1" smtClean="0">
                <a:latin typeface="Arial Unicode MS" pitchFamily="34" charset="-128"/>
              </a:rPr>
              <a:t>	Manik döneme eğilim gördüğünüzde, hasta normal duygudurumdayken yapabileceğiniz anlaşma sonucu güvenliğiyle ilgili önlemler (kredi kartı, banka işlemleri, araba anahtarı) almalısınız. İntihar düşüncelerinin olduğu depresyon gibi, kontrolsüz manik ataklar da tehlikeli olabilir. Bu durumlarda hastaneye yatış hayat kurtarıcıdır</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25283" name="Rectangle 3"/>
          <p:cNvSpPr>
            <a:spLocks noGrp="1" noChangeArrowheads="1"/>
          </p:cNvSpPr>
          <p:nvPr>
            <p:ph type="body" idx="1"/>
          </p:nvPr>
        </p:nvSpPr>
        <p:spPr>
          <a:xfrm>
            <a:off x="755650" y="1989138"/>
            <a:ext cx="7772400" cy="4608512"/>
          </a:xfrm>
        </p:spPr>
        <p:txBody>
          <a:bodyPr/>
          <a:lstStyle/>
          <a:p>
            <a:pPr eaLnBrk="1" hangingPunct="1"/>
            <a:r>
              <a:rPr lang="tr-TR" b="1" smtClean="0">
                <a:latin typeface="Arial Unicode MS" pitchFamily="34" charset="-128"/>
              </a:rPr>
              <a:t>Hasta bir ataktan çıkarken, kendi ayakları üstünde durmasını sağlamalısınız. Hayattan ne daha fazla ne de daha az beklentisi olmalıdır. </a:t>
            </a:r>
          </a:p>
          <a:p>
            <a:pPr eaLnBrk="1" hangingPunct="1"/>
            <a:r>
              <a:rPr lang="tr-TR" b="1" smtClean="0">
                <a:latin typeface="Arial Unicode MS" pitchFamily="34" charset="-128"/>
              </a:rPr>
              <a:t>Duygudurumunu dengelemesini sağlamalısınız. Çok koruyucu olmamalısınız. İşleri onunla </a:t>
            </a:r>
            <a:r>
              <a:rPr lang="ja-JP" altLang="tr-TR" b="1" smtClean="0">
                <a:latin typeface="Arial Unicode MS" pitchFamily="34" charset="-128"/>
              </a:rPr>
              <a:t>“</a:t>
            </a:r>
            <a:r>
              <a:rPr lang="tr-TR" altLang="ja-JP" b="1" smtClean="0">
                <a:latin typeface="Arial Unicode MS" pitchFamily="34" charset="-128"/>
              </a:rPr>
              <a:t>birlikte</a:t>
            </a:r>
            <a:r>
              <a:rPr lang="ja-JP" altLang="tr-TR" b="1" smtClean="0">
                <a:latin typeface="Arial Unicode MS" pitchFamily="34" charset="-128"/>
              </a:rPr>
              <a:t>”</a:t>
            </a:r>
            <a:r>
              <a:rPr lang="tr-TR" altLang="ja-JP" b="1" smtClean="0">
                <a:latin typeface="Arial Unicode MS" pitchFamily="34" charset="-128"/>
              </a:rPr>
              <a:t> yapabilirsiniz, onun </a:t>
            </a:r>
            <a:r>
              <a:rPr lang="ja-JP" altLang="tr-TR" b="1" smtClean="0">
                <a:latin typeface="Arial Unicode MS" pitchFamily="34" charset="-128"/>
              </a:rPr>
              <a:t>“</a:t>
            </a:r>
            <a:r>
              <a:rPr lang="tr-TR" altLang="ja-JP" b="1" smtClean="0">
                <a:latin typeface="Arial Unicode MS" pitchFamily="34" charset="-128"/>
              </a:rPr>
              <a:t>yerine</a:t>
            </a:r>
            <a:r>
              <a:rPr lang="ja-JP" altLang="tr-TR" b="1" smtClean="0">
                <a:latin typeface="Arial Unicode MS" pitchFamily="34" charset="-128"/>
              </a:rPr>
              <a:t>”</a:t>
            </a:r>
            <a:r>
              <a:rPr lang="tr-TR" altLang="ja-JP" b="1" smtClean="0">
                <a:latin typeface="Arial Unicode MS" pitchFamily="34" charset="-128"/>
              </a:rPr>
              <a:t> değil.</a:t>
            </a:r>
            <a:endParaRPr lang="en-GB"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26307" name="Rectangle 3"/>
          <p:cNvSpPr>
            <a:spLocks noGrp="1" noChangeArrowheads="1"/>
          </p:cNvSpPr>
          <p:nvPr>
            <p:ph type="body" idx="1"/>
          </p:nvPr>
        </p:nvSpPr>
        <p:spPr>
          <a:xfrm>
            <a:off x="827088" y="2133600"/>
            <a:ext cx="7693025" cy="4038600"/>
          </a:xfrm>
        </p:spPr>
        <p:txBody>
          <a:bodyPr/>
          <a:lstStyle/>
          <a:p>
            <a:pPr eaLnBrk="1" hangingPunct="1">
              <a:lnSpc>
                <a:spcPct val="90000"/>
              </a:lnSpc>
            </a:pPr>
            <a:r>
              <a:rPr lang="tr-TR" sz="2800" b="1" smtClean="0">
                <a:latin typeface="Arial Unicode MS" pitchFamily="34" charset="-128"/>
              </a:rPr>
              <a:t>Atak sonrası </a:t>
            </a:r>
            <a:r>
              <a:rPr lang="ja-JP" altLang="tr-TR" sz="2800" b="1" smtClean="0">
                <a:latin typeface="Arial Unicode MS" pitchFamily="34" charset="-128"/>
              </a:rPr>
              <a:t>“</a:t>
            </a:r>
            <a:r>
              <a:rPr lang="tr-TR" altLang="ja-JP" sz="2800" b="1" smtClean="0">
                <a:latin typeface="Arial Unicode MS" pitchFamily="34" charset="-128"/>
              </a:rPr>
              <a:t>her zamanki gibi</a:t>
            </a:r>
            <a:r>
              <a:rPr lang="ja-JP" altLang="tr-TR" sz="2800" b="1" smtClean="0">
                <a:latin typeface="Arial Unicode MS" pitchFamily="34" charset="-128"/>
              </a:rPr>
              <a:t>”</a:t>
            </a:r>
            <a:r>
              <a:rPr lang="tr-TR" altLang="ja-JP" sz="2800" b="1" smtClean="0">
                <a:latin typeface="Arial Unicode MS" pitchFamily="34" charset="-128"/>
              </a:rPr>
              <a:t> davranmalısınız. Erken bulgular konusunda uyanık olmalı ve doktora başvurmasını sağlamalısınız. </a:t>
            </a:r>
            <a:endParaRPr lang="en-GB" altLang="ja-JP" sz="2800" b="1" smtClean="0">
              <a:latin typeface="Arial Unicode MS" pitchFamily="34" charset="-128"/>
            </a:endParaRPr>
          </a:p>
          <a:p>
            <a:pPr eaLnBrk="1" hangingPunct="1">
              <a:lnSpc>
                <a:spcPct val="90000"/>
              </a:lnSpc>
            </a:pPr>
            <a:r>
              <a:rPr lang="tr-TR" sz="2800" b="1" smtClean="0">
                <a:latin typeface="Arial Unicode MS" pitchFamily="34" charset="-128"/>
              </a:rPr>
              <a:t>Siz ve hastanız </a:t>
            </a:r>
            <a:r>
              <a:rPr lang="ja-JP" altLang="tr-TR" sz="2800" b="1" smtClean="0">
                <a:latin typeface="Arial Unicode MS" pitchFamily="34" charset="-128"/>
              </a:rPr>
              <a:t>“</a:t>
            </a:r>
            <a:r>
              <a:rPr lang="tr-TR" altLang="ja-JP" sz="2800" b="1" u="sng" smtClean="0">
                <a:latin typeface="Arial Unicode MS" pitchFamily="34" charset="-128"/>
              </a:rPr>
              <a:t>iyi bir gün</a:t>
            </a:r>
            <a:r>
              <a:rPr lang="tr-TR" altLang="ja-JP" sz="2800" b="1" smtClean="0">
                <a:latin typeface="Arial Unicode MS" pitchFamily="34" charset="-128"/>
              </a:rPr>
              <a:t> ile </a:t>
            </a:r>
            <a:r>
              <a:rPr lang="tr-TR" altLang="ja-JP" sz="2800" b="1" u="sng" smtClean="0">
                <a:latin typeface="Arial Unicode MS" pitchFamily="34" charset="-128"/>
              </a:rPr>
              <a:t>hipomani</a:t>
            </a:r>
            <a:r>
              <a:rPr lang="ja-JP" altLang="tr-TR" sz="2800" b="1" smtClean="0">
                <a:latin typeface="Arial Unicode MS" pitchFamily="34" charset="-128"/>
              </a:rPr>
              <a:t>”</a:t>
            </a:r>
            <a:r>
              <a:rPr lang="tr-TR" altLang="ja-JP" sz="2800" b="1" smtClean="0">
                <a:latin typeface="Arial Unicode MS" pitchFamily="34" charset="-128"/>
              </a:rPr>
              <a:t> ve </a:t>
            </a:r>
            <a:r>
              <a:rPr lang="ja-JP" altLang="tr-TR" sz="2800" b="1" smtClean="0">
                <a:latin typeface="Arial Unicode MS" pitchFamily="34" charset="-128"/>
              </a:rPr>
              <a:t>“</a:t>
            </a:r>
            <a:r>
              <a:rPr lang="tr-TR" altLang="ja-JP" sz="2800" b="1" u="sng" smtClean="0">
                <a:latin typeface="Arial Unicode MS" pitchFamily="34" charset="-128"/>
              </a:rPr>
              <a:t>kötü gün</a:t>
            </a:r>
            <a:r>
              <a:rPr lang="tr-TR" altLang="ja-JP" sz="2800" b="1" smtClean="0">
                <a:latin typeface="Arial Unicode MS" pitchFamily="34" charset="-128"/>
              </a:rPr>
              <a:t> ile </a:t>
            </a:r>
            <a:r>
              <a:rPr lang="tr-TR" altLang="ja-JP" sz="2800" b="1" u="sng" smtClean="0">
                <a:latin typeface="Arial Unicode MS" pitchFamily="34" charset="-128"/>
              </a:rPr>
              <a:t>depresyon</a:t>
            </a:r>
            <a:r>
              <a:rPr lang="ja-JP" altLang="tr-TR" sz="2800" b="1" smtClean="0">
                <a:latin typeface="Arial Unicode MS" pitchFamily="34" charset="-128"/>
              </a:rPr>
              <a:t>”</a:t>
            </a:r>
            <a:r>
              <a:rPr lang="tr-TR" altLang="ja-JP" sz="2800" b="1" smtClean="0">
                <a:latin typeface="Arial Unicode MS" pitchFamily="34" charset="-128"/>
              </a:rPr>
              <a:t> arasındaki farkı bilmelisiniz. Bipolar bozukluğu olan kişiler de sağlıklı insanlar gibi bazen iyi veya kötü günler yaşayabilir, bunlar hastalıkla karıştırılmamalıdır</a:t>
            </a:r>
            <a:r>
              <a:rPr lang="tr-TR" altLang="ja-JP" sz="2800" b="1" smtClean="0">
                <a:latin typeface="Arial" pitchFamily="34" charset="0"/>
              </a:rPr>
              <a:t>.</a:t>
            </a:r>
            <a:endParaRPr lang="en-GB" sz="2800" b="1" smtClean="0">
              <a:latin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71550" y="404813"/>
            <a:ext cx="7993063" cy="984250"/>
          </a:xfrm>
        </p:spPr>
        <p:txBody>
          <a:bodyPr/>
          <a:lstStyle/>
          <a:p>
            <a:pPr eaLnBrk="1" hangingPunct="1"/>
            <a:r>
              <a:rPr lang="tr-TR" sz="4000" b="1" smtClean="0">
                <a:latin typeface="Arial Unicode MS" pitchFamily="34" charset="-128"/>
              </a:rPr>
              <a:t>Atağın geleceği anlaşılabilir mi?</a:t>
            </a:r>
            <a:endParaRPr lang="en-GB" sz="4000" b="1" smtClean="0">
              <a:latin typeface="Arial Unicode MS" pitchFamily="34" charset="-128"/>
            </a:endParaRPr>
          </a:p>
        </p:txBody>
      </p:sp>
      <p:sp>
        <p:nvSpPr>
          <p:cNvPr id="227331" name="Rectangle 3"/>
          <p:cNvSpPr>
            <a:spLocks noGrp="1" noChangeArrowheads="1"/>
          </p:cNvSpPr>
          <p:nvPr>
            <p:ph type="body" idx="1"/>
          </p:nvPr>
        </p:nvSpPr>
        <p:spPr>
          <a:xfrm>
            <a:off x="323850" y="1989138"/>
            <a:ext cx="8591550" cy="4564062"/>
          </a:xfrm>
        </p:spPr>
        <p:txBody>
          <a:bodyPr/>
          <a:lstStyle/>
          <a:p>
            <a:pPr eaLnBrk="1" hangingPunct="1">
              <a:lnSpc>
                <a:spcPct val="90000"/>
              </a:lnSpc>
            </a:pPr>
            <a:r>
              <a:rPr lang="tr-TR" sz="2400" b="1" smtClean="0">
                <a:latin typeface="Arial Unicode MS" pitchFamily="34" charset="-128"/>
              </a:rPr>
              <a:t>Kişiden kişiye değişir; mani ve depresyon için de farklıdır. Ancak bu belirtileri ne kadar erken farkederseniz, atağın daha hafif geçmesini sağlamak da o kadar mümkün olur. </a:t>
            </a:r>
          </a:p>
          <a:p>
            <a:pPr eaLnBrk="1" hangingPunct="1">
              <a:lnSpc>
                <a:spcPct val="90000"/>
              </a:lnSpc>
            </a:pPr>
            <a:r>
              <a:rPr lang="tr-TR" sz="2400" b="1" smtClean="0">
                <a:latin typeface="Arial Unicode MS" pitchFamily="34" charset="-128"/>
              </a:rPr>
              <a:t>Duygu, uyku, enerji, değerlilik, cinsel istek, konsantrasyon, yeni konulara girişkenlik, ölüm düşünceleri, giyim kuşama önem verme gibi konulardaki değişiklikler mani veya depresyonun bulguları olabilir. </a:t>
            </a:r>
          </a:p>
          <a:p>
            <a:pPr eaLnBrk="1" hangingPunct="1">
              <a:lnSpc>
                <a:spcPct val="90000"/>
              </a:lnSpc>
            </a:pPr>
            <a:r>
              <a:rPr lang="tr-TR" sz="2400" b="1" smtClean="0">
                <a:latin typeface="Arial Unicode MS" pitchFamily="34" charset="-128"/>
              </a:rPr>
              <a:t>Uyku düzeninizdeki belirgin değişiklik birçok hastada ortak olan erken bulgudur. Ayrıca içgörü kaybı da erken bulgu olabilir. Tüm bu bulgular konusunda yakın çevrenizin de uyanık olmasını sağlamalısınız. </a:t>
            </a:r>
            <a:endParaRPr lang="en-GB" sz="24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tr-TR" smtClean="0">
                <a:latin typeface="Arial Unicode MS" charset="0"/>
              </a:rPr>
              <a:t>Son olarak........</a:t>
            </a:r>
            <a:endParaRPr lang="en-GB" smtClean="0">
              <a:latin typeface="Arial Unicode MS" charset="0"/>
            </a:endParaRPr>
          </a:p>
        </p:txBody>
      </p:sp>
      <p:sp>
        <p:nvSpPr>
          <p:cNvPr id="228355" name="Rectangle 3"/>
          <p:cNvSpPr>
            <a:spLocks noGrp="1" noChangeArrowheads="1"/>
          </p:cNvSpPr>
          <p:nvPr>
            <p:ph type="body" idx="1"/>
          </p:nvPr>
        </p:nvSpPr>
        <p:spPr>
          <a:xfrm>
            <a:off x="838200" y="2133600"/>
            <a:ext cx="8077200" cy="4343400"/>
          </a:xfrm>
        </p:spPr>
        <p:txBody>
          <a:bodyPr/>
          <a:lstStyle/>
          <a:p>
            <a:pPr eaLnBrk="1" hangingPunct="1">
              <a:spcBef>
                <a:spcPct val="30000"/>
              </a:spcBef>
              <a:buFont typeface="Wingdings" pitchFamily="2" charset="2"/>
              <a:buNone/>
            </a:pPr>
            <a:r>
              <a:rPr lang="tr-TR" sz="2800" b="1" smtClean="0">
                <a:solidFill>
                  <a:srgbClr val="FF0000"/>
                </a:solidFill>
                <a:latin typeface="Arial Unicode MS" pitchFamily="34" charset="-128"/>
              </a:rPr>
              <a:t>MUTLAKA DOKTORUNUZU ARAMALISINIZ</a:t>
            </a:r>
            <a:r>
              <a:rPr lang="tr-TR" sz="2800" b="1" smtClean="0">
                <a:latin typeface="Arial Unicode MS" pitchFamily="34" charset="-128"/>
              </a:rPr>
              <a:t> </a:t>
            </a:r>
          </a:p>
          <a:p>
            <a:pPr eaLnBrk="1" hangingPunct="1">
              <a:lnSpc>
                <a:spcPct val="80000"/>
              </a:lnSpc>
            </a:pPr>
            <a:endParaRPr lang="tr-TR" sz="2800" b="1" smtClean="0">
              <a:latin typeface="Arial Unicode MS" pitchFamily="34" charset="-128"/>
            </a:endParaRPr>
          </a:p>
          <a:p>
            <a:pPr eaLnBrk="1" hangingPunct="1">
              <a:lnSpc>
                <a:spcPct val="80000"/>
              </a:lnSpc>
            </a:pPr>
            <a:r>
              <a:rPr lang="tr-TR" sz="2800" b="1" smtClean="0">
                <a:latin typeface="Arial Unicode MS" pitchFamily="34" charset="-128"/>
              </a:rPr>
              <a:t>İntihar düşüncesi veya şiddet hissi olduğunda</a:t>
            </a:r>
            <a:endParaRPr lang="en-GB" sz="2800" b="1" smtClean="0">
              <a:latin typeface="Arial Unicode MS" pitchFamily="34" charset="-128"/>
            </a:endParaRPr>
          </a:p>
          <a:p>
            <a:pPr eaLnBrk="1" hangingPunct="1">
              <a:lnSpc>
                <a:spcPct val="80000"/>
              </a:lnSpc>
            </a:pPr>
            <a:r>
              <a:rPr lang="tr-TR" sz="2800" b="1" smtClean="0">
                <a:latin typeface="Arial Unicode MS" pitchFamily="34" charset="-128"/>
              </a:rPr>
              <a:t>Duygudurumunuzda, uykuda, enerjide ısrarcı değişiklik olduğunda </a:t>
            </a:r>
            <a:endParaRPr lang="en-GB" sz="2800" b="1" smtClean="0">
              <a:latin typeface="Arial Unicode MS" pitchFamily="34" charset="-128"/>
            </a:endParaRPr>
          </a:p>
          <a:p>
            <a:pPr eaLnBrk="1" hangingPunct="1">
              <a:lnSpc>
                <a:spcPct val="80000"/>
              </a:lnSpc>
            </a:pPr>
            <a:r>
              <a:rPr lang="tr-TR" sz="2800" b="1" smtClean="0">
                <a:latin typeface="Arial Unicode MS" pitchFamily="34" charset="-128"/>
              </a:rPr>
              <a:t>İlaç yan etkilerinde değişiklik varsa</a:t>
            </a:r>
            <a:endParaRPr lang="en-GB" sz="2800" b="1" smtClean="0">
              <a:latin typeface="Arial Unicode MS" pitchFamily="34" charset="-128"/>
            </a:endParaRPr>
          </a:p>
          <a:p>
            <a:pPr eaLnBrk="1" hangingPunct="1">
              <a:lnSpc>
                <a:spcPct val="80000"/>
              </a:lnSpc>
            </a:pPr>
            <a:r>
              <a:rPr lang="tr-TR" sz="2800" b="1" smtClean="0">
                <a:latin typeface="Arial Unicode MS" pitchFamily="34" charset="-128"/>
              </a:rPr>
              <a:t>Başka ilaçlar kullanmanız gerektiğinde</a:t>
            </a:r>
            <a:endParaRPr lang="en-GB" sz="2800" b="1" smtClean="0">
              <a:latin typeface="Arial Unicode MS" pitchFamily="34" charset="-128"/>
            </a:endParaRPr>
          </a:p>
          <a:p>
            <a:pPr eaLnBrk="1" hangingPunct="1">
              <a:lnSpc>
                <a:spcPct val="80000"/>
              </a:lnSpc>
            </a:pPr>
            <a:r>
              <a:rPr lang="tr-TR" sz="2800" b="1" smtClean="0">
                <a:latin typeface="Arial Unicode MS" pitchFamily="34" charset="-128"/>
              </a:rPr>
              <a:t>Ani cerrahi müdahale kararında, dişle ilgili cerrahi girişim öncesinde</a:t>
            </a:r>
            <a:endParaRPr lang="en-GB" sz="2800" b="1" smtClean="0">
              <a:solidFill>
                <a:srgbClr val="FF0000"/>
              </a:solidFill>
              <a:latin typeface="Arial Unicode MS" pitchFamily="34" charset="-12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258888" y="404813"/>
            <a:ext cx="7504112" cy="1462087"/>
          </a:xfrm>
        </p:spPr>
        <p:txBody>
          <a:bodyPr/>
          <a:lstStyle/>
          <a:p>
            <a:pPr eaLnBrk="1" hangingPunct="1"/>
            <a:r>
              <a:rPr lang="tr-TR" sz="3200" b="1" smtClean="0">
                <a:solidFill>
                  <a:srgbClr val="FF0000"/>
                </a:solidFill>
                <a:latin typeface="Arial Unicode MS" pitchFamily="34" charset="-128"/>
              </a:rPr>
              <a:t>ASLA İLAÇLARINIZI KENDİLİĞİNİZDEN KESMEMELİSİNİZ</a:t>
            </a:r>
            <a:endParaRPr lang="en-GB" sz="3200" b="1" smtClean="0">
              <a:solidFill>
                <a:srgbClr val="FF0000"/>
              </a:solidFill>
              <a:latin typeface="Arial Unicode MS" pitchFamily="34" charset="-128"/>
            </a:endParaRPr>
          </a:p>
        </p:txBody>
      </p:sp>
      <p:sp>
        <p:nvSpPr>
          <p:cNvPr id="229379" name="Rectangle 3"/>
          <p:cNvSpPr>
            <a:spLocks noGrp="1" noChangeArrowheads="1"/>
          </p:cNvSpPr>
          <p:nvPr>
            <p:ph type="body" idx="1"/>
          </p:nvPr>
        </p:nvSpPr>
        <p:spPr>
          <a:xfrm>
            <a:off x="611188" y="1989138"/>
            <a:ext cx="8075612" cy="4487862"/>
          </a:xfrm>
        </p:spPr>
        <p:txBody>
          <a:bodyPr/>
          <a:lstStyle/>
          <a:p>
            <a:pPr eaLnBrk="1" hangingPunct="1">
              <a:buFont typeface="Wingdings" pitchFamily="2" charset="2"/>
              <a:buNone/>
            </a:pPr>
            <a:r>
              <a:rPr lang="tr-TR" sz="2800" b="1" smtClean="0">
                <a:latin typeface="Arial Unicode MS" pitchFamily="34" charset="-128"/>
              </a:rPr>
              <a:t>	</a:t>
            </a:r>
          </a:p>
          <a:p>
            <a:pPr eaLnBrk="1" hangingPunct="1">
              <a:buFont typeface="Wingdings" pitchFamily="2" charset="2"/>
              <a:buNone/>
            </a:pPr>
            <a:r>
              <a:rPr lang="tr-TR" sz="2800" b="1" smtClean="0">
                <a:latin typeface="Arial Unicode MS" pitchFamily="34" charset="-128"/>
              </a:rPr>
              <a:t>		Tedaviniz konusunda bazen endişelenmeniz doğaldır. Ancak tedaviyle ilgili herşeyi, rahatsızlıklarınızı doktorunuzla, terapistinizle, ailenizle konuşmalısınız. Eğer tedaviyle başarı sağlanamıyor diye düşünüyorsanız veya yan etkilerden şikayetçiyseniz doktorunuza başvurmalısınız, </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230403" name="Rectangle 3"/>
          <p:cNvSpPr>
            <a:spLocks noGrp="1" noChangeArrowheads="1"/>
          </p:cNvSpPr>
          <p:nvPr>
            <p:ph type="body" idx="1"/>
          </p:nvPr>
        </p:nvSpPr>
        <p:spPr>
          <a:xfrm>
            <a:off x="827088" y="2133600"/>
            <a:ext cx="7772400" cy="4030663"/>
          </a:xfrm>
        </p:spPr>
        <p:txBody>
          <a:bodyPr/>
          <a:lstStyle/>
          <a:p>
            <a:pPr eaLnBrk="1" hangingPunct="1">
              <a:lnSpc>
                <a:spcPct val="120000"/>
              </a:lnSpc>
              <a:buFont typeface="Wingdings" pitchFamily="2" charset="2"/>
              <a:buNone/>
            </a:pPr>
            <a:r>
              <a:rPr lang="tr-TR" sz="2800" b="1" smtClean="0">
                <a:latin typeface="Arial Unicode MS" pitchFamily="34" charset="-128"/>
              </a:rPr>
              <a:t>		Duygularınızı, aktivitelerinizi, uyku düzeninizi, ilaçlarınızı ve yan etkilerini, sizin için önemli olayları kaydedin. Böylece mani veya depresyonun erken bulgularını keşfedebilirsiniz. Ayrıca aylar, hatta yıllar içinde hangi ilaçlardan fayda gördüğünüz de bu arada ortaya çıkabilir. </a:t>
            </a:r>
            <a:endParaRPr lang="en-GB" sz="2800" b="1" smtClean="0">
              <a:latin typeface="Arial Unicode MS"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150938" y="908050"/>
            <a:ext cx="7793037" cy="768350"/>
          </a:xfrm>
        </p:spPr>
        <p:txBody>
          <a:bodyPr anchor="t"/>
          <a:lstStyle/>
          <a:p>
            <a:pPr eaLnBrk="1" hangingPunct="1"/>
            <a:r>
              <a:rPr lang="tr-TR" sz="4000" b="1" smtClean="0">
                <a:latin typeface="Arial Unicode MS" pitchFamily="34" charset="-128"/>
              </a:rPr>
              <a:t>Sıklık / Cinsiyet</a:t>
            </a:r>
          </a:p>
        </p:txBody>
      </p:sp>
      <p:sp>
        <p:nvSpPr>
          <p:cNvPr id="244739" name="Rectangle 3"/>
          <p:cNvSpPr>
            <a:spLocks noGrp="1" noChangeArrowheads="1"/>
          </p:cNvSpPr>
          <p:nvPr>
            <p:ph type="body" idx="1"/>
          </p:nvPr>
        </p:nvSpPr>
        <p:spPr>
          <a:xfrm>
            <a:off x="827088" y="2205038"/>
            <a:ext cx="7693025" cy="4267200"/>
          </a:xfrm>
        </p:spPr>
        <p:txBody>
          <a:bodyPr/>
          <a:lstStyle/>
          <a:p>
            <a:pPr eaLnBrk="1" hangingPunct="1">
              <a:lnSpc>
                <a:spcPct val="90000"/>
              </a:lnSpc>
            </a:pPr>
            <a:r>
              <a:rPr lang="tr-TR" sz="2800" b="1" smtClean="0">
                <a:latin typeface="Arial Unicode MS" pitchFamily="34" charset="-128"/>
              </a:rPr>
              <a:t>Bipolar bozukluk %70 oranda depresyonla başlar. </a:t>
            </a:r>
          </a:p>
          <a:p>
            <a:pPr eaLnBrk="1" hangingPunct="1">
              <a:lnSpc>
                <a:spcPct val="90000"/>
              </a:lnSpc>
            </a:pPr>
            <a:r>
              <a:rPr lang="tr-TR" sz="2800" b="1" smtClean="0">
                <a:latin typeface="Arial Unicode MS" pitchFamily="34" charset="-128"/>
              </a:rPr>
              <a:t>Depresyon geçiren hastaların %5-10</a:t>
            </a:r>
            <a:r>
              <a:rPr lang="ja-JP" altLang="tr-TR" sz="2800" b="1" smtClean="0">
                <a:latin typeface="Arial Unicode MS" pitchFamily="34" charset="-128"/>
              </a:rPr>
              <a:t>’</a:t>
            </a:r>
            <a:r>
              <a:rPr lang="tr-TR" altLang="ja-JP" sz="2800" b="1" smtClean="0">
                <a:latin typeface="Arial Unicode MS" pitchFamily="34" charset="-128"/>
              </a:rPr>
              <a:t>u, ortalama 5-10 yıl sonra genelde 30</a:t>
            </a:r>
            <a:r>
              <a:rPr lang="ja-JP" altLang="tr-TR" sz="2800" b="1" smtClean="0">
                <a:latin typeface="Arial Unicode MS" pitchFamily="34" charset="-128"/>
              </a:rPr>
              <a:t>’</a:t>
            </a:r>
            <a:r>
              <a:rPr lang="tr-TR" altLang="ja-JP" sz="2800" b="1" smtClean="0">
                <a:latin typeface="Arial Unicode MS" pitchFamily="34" charset="-128"/>
              </a:rPr>
              <a:t>lu yaşların başında ilk manik epizodu geçirirler ve bipolar bozukluk tanısı alırlar</a:t>
            </a:r>
          </a:p>
          <a:p>
            <a:pPr eaLnBrk="1" hangingPunct="1">
              <a:lnSpc>
                <a:spcPct val="90000"/>
              </a:lnSpc>
            </a:pPr>
            <a:r>
              <a:rPr lang="tr-TR" sz="2800" b="1" smtClean="0">
                <a:latin typeface="Arial Unicode MS" pitchFamily="34" charset="-128"/>
              </a:rPr>
              <a:t>Bipolar bozukluğun genel olarak toplumdaki sıklığı %2-4 arasındadır</a:t>
            </a:r>
          </a:p>
          <a:p>
            <a:pPr eaLnBrk="1" hangingPunct="1">
              <a:lnSpc>
                <a:spcPct val="90000"/>
              </a:lnSpc>
            </a:pPr>
            <a:r>
              <a:rPr lang="tr-TR" sz="2800" b="1" smtClean="0">
                <a:latin typeface="Arial Unicode MS" pitchFamily="34" charset="-128"/>
              </a:rPr>
              <a:t>Cinsiyetler arasında fark yoktur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GB" smtClean="0">
              <a:latin typeface="Arial Unicode MS" charset="0"/>
            </a:endParaRPr>
          </a:p>
        </p:txBody>
      </p:sp>
      <p:sp>
        <p:nvSpPr>
          <p:cNvPr id="72707" name="Rectangle 3"/>
          <p:cNvSpPr>
            <a:spLocks noGrp="1" noChangeArrowheads="1"/>
          </p:cNvSpPr>
          <p:nvPr>
            <p:ph type="body" idx="1"/>
          </p:nvPr>
        </p:nvSpPr>
        <p:spPr>
          <a:xfrm>
            <a:off x="838200" y="1916113"/>
            <a:ext cx="7693025" cy="4713287"/>
          </a:xfrm>
        </p:spPr>
        <p:txBody>
          <a:bodyPr/>
          <a:lstStyle/>
          <a:p>
            <a:pPr eaLnBrk="1" hangingPunct="1">
              <a:lnSpc>
                <a:spcPct val="105000"/>
              </a:lnSpc>
            </a:pPr>
            <a:r>
              <a:rPr lang="tr-TR" sz="2400" b="1" smtClean="0">
                <a:latin typeface="Arial Unicode MS" pitchFamily="34" charset="-128"/>
              </a:rPr>
              <a:t>Düzenli uyku, aynı saatte uyumak ve uyanmak önemlidir. Bozuk uyku düzeni vücudunuzda kimyasal değişikliklere yol açar ki bu da duygudurum bozukluklarını tetikleyebilir.</a:t>
            </a:r>
          </a:p>
          <a:p>
            <a:pPr eaLnBrk="1" hangingPunct="1">
              <a:lnSpc>
                <a:spcPct val="105000"/>
              </a:lnSpc>
            </a:pPr>
            <a:r>
              <a:rPr lang="tr-TR" sz="2400" b="1" smtClean="0">
                <a:latin typeface="Arial Unicode MS" pitchFamily="34" charset="-128"/>
              </a:rPr>
              <a:t>Alkol, kafein, grip/alerji/ağrı için sürekli alınan ilaçlar uykunuzu, duygudurumunuzu etkileyebilir.</a:t>
            </a:r>
          </a:p>
          <a:p>
            <a:pPr eaLnBrk="1" hangingPunct="1">
              <a:lnSpc>
                <a:spcPct val="105000"/>
              </a:lnSpc>
            </a:pPr>
            <a:r>
              <a:rPr lang="tr-TR" sz="2400" b="1" smtClean="0">
                <a:latin typeface="Arial Unicode MS" pitchFamily="34" charset="-128"/>
              </a:rPr>
              <a:t>Hastalığı tetikleyebilecek, şiddetlendirebilecek etkenlerden mümkün olduğunca uzak durmaya çalışmak hastalığı önlemede en etkili faktörlerden birisidir. Hekiminizle sizin için hangi faktörlerin söz konusu olduğunu konuşun.</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468313" y="1268413"/>
            <a:ext cx="8204200" cy="4249737"/>
          </a:xfrm>
        </p:spPr>
        <p:txBody>
          <a:bodyPr/>
          <a:lstStyle/>
          <a:p>
            <a:pPr algn="ctr" eaLnBrk="1" hangingPunct="1">
              <a:lnSpc>
                <a:spcPct val="180000"/>
              </a:lnSpc>
              <a:buFont typeface="Wingdings" pitchFamily="2" charset="2"/>
              <a:buNone/>
            </a:pPr>
            <a:r>
              <a:rPr lang="tr-TR" sz="6000" b="1" smtClean="0">
                <a:solidFill>
                  <a:schemeClr val="bg1"/>
                </a:solidFill>
                <a:latin typeface="Arial Unicode MS" pitchFamily="34" charset="-128"/>
              </a:rPr>
              <a:t>KATILDIĞINIZ İÇİN </a:t>
            </a:r>
          </a:p>
          <a:p>
            <a:pPr algn="ctr" eaLnBrk="1" hangingPunct="1">
              <a:lnSpc>
                <a:spcPct val="180000"/>
              </a:lnSpc>
              <a:buFont typeface="Wingdings" pitchFamily="2" charset="2"/>
              <a:buNone/>
            </a:pPr>
            <a:r>
              <a:rPr lang="tr-TR" sz="6000" b="1" smtClean="0">
                <a:solidFill>
                  <a:schemeClr val="bg1"/>
                </a:solidFill>
                <a:latin typeface="Arial Unicode MS" pitchFamily="34" charset="-128"/>
              </a:rPr>
              <a:t>TEŞEKKÜR EDERİZ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extLst>
            <a:ext uri="{91240B29-F687-4f45-9708-019B960494DF}">
              <a14:hiddenLine xmlns:a14="http://schemas.microsoft.com/office/drawing/2010/main" xmlns="" w="25400">
                <a:solidFill>
                  <a:schemeClr val="tx1"/>
                </a:solidFill>
                <a:miter lim="800000"/>
                <a:headEnd/>
                <a:tailEnd/>
              </a14:hiddenLine>
            </a:ext>
          </a:extLst>
        </p:spPr>
        <p:txBody>
          <a:bodyPr/>
          <a:lstStyle/>
          <a:p>
            <a:pPr eaLnBrk="1" hangingPunct="1"/>
            <a:r>
              <a:rPr lang="tr-TR" sz="3200" b="1" smtClean="0">
                <a:latin typeface="Arial Unicode MS" pitchFamily="34" charset="-128"/>
              </a:rPr>
              <a:t>Hastalığın çoklu sebeplerin biraraya gelmesiyle oluştuğu düşünülmektedir</a:t>
            </a:r>
          </a:p>
        </p:txBody>
      </p:sp>
      <p:sp>
        <p:nvSpPr>
          <p:cNvPr id="245763" name="Rectangle 3"/>
          <p:cNvSpPr>
            <a:spLocks noGrp="1" noChangeArrowheads="1"/>
          </p:cNvSpPr>
          <p:nvPr>
            <p:ph type="body" idx="1"/>
          </p:nvPr>
        </p:nvSpPr>
        <p:spPr>
          <a:xfrm>
            <a:off x="611188" y="2133600"/>
            <a:ext cx="8137525" cy="4464050"/>
          </a:xfrm>
          <a:extLst>
            <a:ext uri="{91240B29-F687-4f45-9708-019B960494DF}">
              <a14:hiddenLine xmlns:a14="http://schemas.microsoft.com/office/drawing/2010/main" xmlns="" w="25400">
                <a:solidFill>
                  <a:schemeClr val="tx1"/>
                </a:solidFill>
                <a:miter lim="800000"/>
                <a:headEnd/>
                <a:tailEnd/>
              </a14:hiddenLine>
            </a:ext>
          </a:extLst>
        </p:spPr>
        <p:txBody>
          <a:bodyPr/>
          <a:lstStyle/>
          <a:p>
            <a:pPr eaLnBrk="1" hangingPunct="1">
              <a:lnSpc>
                <a:spcPct val="80000"/>
              </a:lnSpc>
              <a:buFont typeface="Wingdings" pitchFamily="2" charset="2"/>
              <a:buNone/>
            </a:pPr>
            <a:r>
              <a:rPr lang="tr-TR" sz="2800" b="1" smtClean="0">
                <a:latin typeface="Arial Unicode MS" pitchFamily="34" charset="-128"/>
              </a:rPr>
              <a:t>Erken kayıp		Kalıtım		Cinsiyet</a:t>
            </a:r>
          </a:p>
          <a:p>
            <a:pPr eaLnBrk="1" hangingPunct="1">
              <a:lnSpc>
                <a:spcPct val="80000"/>
              </a:lnSpc>
              <a:buFont typeface="Wingdings" pitchFamily="2" charset="2"/>
              <a:buNone/>
            </a:pPr>
            <a:r>
              <a:rPr lang="tr-TR" sz="2800" b="1" smtClean="0">
                <a:latin typeface="Arial Unicode MS" pitchFamily="34" charset="-128"/>
              </a:rPr>
              <a:t/>
            </a:r>
            <a:br>
              <a:rPr lang="tr-TR" sz="2800" b="1" smtClean="0">
                <a:latin typeface="Arial Unicode MS" pitchFamily="34" charset="-128"/>
              </a:rPr>
            </a:br>
            <a:endParaRPr lang="tr-TR" sz="2800" b="1" smtClean="0">
              <a:latin typeface="Arial Unicode MS" pitchFamily="34" charset="-128"/>
            </a:endParaRPr>
          </a:p>
          <a:p>
            <a:pPr eaLnBrk="1" hangingPunct="1">
              <a:lnSpc>
                <a:spcPct val="80000"/>
              </a:lnSpc>
              <a:buFont typeface="Wingdings" pitchFamily="2" charset="2"/>
              <a:buNone/>
            </a:pPr>
            <a:r>
              <a:rPr lang="tr-TR" sz="2800" b="1" smtClean="0">
                <a:latin typeface="Arial Unicode MS" pitchFamily="34" charset="-128"/>
              </a:rPr>
              <a:t>	Mizaç özellikleri		</a:t>
            </a:r>
            <a:r>
              <a:rPr lang="tr-TR" sz="2800" b="1" smtClean="0">
                <a:latin typeface="Arial" pitchFamily="34" charset="0"/>
              </a:rPr>
              <a:t> </a:t>
            </a:r>
            <a:r>
              <a:rPr lang="tr-TR" sz="2800" b="1" smtClean="0">
                <a:latin typeface="Arial Unicode MS" pitchFamily="34" charset="-128"/>
              </a:rPr>
              <a:t>Stres etkenleri</a:t>
            </a:r>
          </a:p>
          <a:p>
            <a:pPr eaLnBrk="1" hangingPunct="1">
              <a:lnSpc>
                <a:spcPct val="80000"/>
              </a:lnSpc>
              <a:buFont typeface="Wingdings" pitchFamily="2" charset="2"/>
              <a:buNone/>
            </a:pPr>
            <a:r>
              <a:rPr lang="tr-TR" sz="2800" b="1" smtClean="0">
                <a:latin typeface="Arial Unicode MS" pitchFamily="34" charset="-128"/>
              </a:rPr>
              <a:t/>
            </a:r>
            <a:br>
              <a:rPr lang="tr-TR" sz="2800" b="1" smtClean="0">
                <a:latin typeface="Arial Unicode MS" pitchFamily="34" charset="-128"/>
              </a:rPr>
            </a:br>
            <a:r>
              <a:rPr lang="tr-TR" sz="2800" b="1" smtClean="0">
                <a:latin typeface="Arial Unicode MS" pitchFamily="34" charset="-128"/>
              </a:rPr>
              <a:t>		</a:t>
            </a:r>
          </a:p>
          <a:p>
            <a:pPr eaLnBrk="1" hangingPunct="1">
              <a:lnSpc>
                <a:spcPct val="80000"/>
              </a:lnSpc>
              <a:buFont typeface="Wingdings" pitchFamily="2" charset="2"/>
              <a:buNone/>
            </a:pPr>
            <a:r>
              <a:rPr lang="tr-TR" sz="2800" b="1" smtClean="0">
                <a:latin typeface="Arial Unicode MS" pitchFamily="34" charset="-128"/>
              </a:rPr>
              <a:t>			   Beyin değişiklikleri</a:t>
            </a:r>
          </a:p>
          <a:p>
            <a:pPr eaLnBrk="1" hangingPunct="1">
              <a:lnSpc>
                <a:spcPct val="80000"/>
              </a:lnSpc>
              <a:buFont typeface="Wingdings" pitchFamily="2" charset="2"/>
              <a:buNone/>
            </a:pPr>
            <a:r>
              <a:rPr lang="tr-TR" sz="2800" b="1" smtClean="0">
                <a:latin typeface="Arial Unicode MS" pitchFamily="34" charset="-128"/>
              </a:rPr>
              <a:t/>
            </a:r>
            <a:br>
              <a:rPr lang="tr-TR" sz="2800" b="1" smtClean="0">
                <a:latin typeface="Arial Unicode MS" pitchFamily="34" charset="-128"/>
              </a:rPr>
            </a:br>
            <a:r>
              <a:rPr lang="tr-TR" sz="2800" b="1" smtClean="0">
                <a:latin typeface="Arial Unicode MS" pitchFamily="34" charset="-128"/>
              </a:rPr>
              <a:t>		</a:t>
            </a:r>
          </a:p>
          <a:p>
            <a:pPr eaLnBrk="1" hangingPunct="1">
              <a:lnSpc>
                <a:spcPct val="80000"/>
              </a:lnSpc>
              <a:buFont typeface="Wingdings" pitchFamily="2" charset="2"/>
              <a:buNone/>
            </a:pPr>
            <a:r>
              <a:rPr lang="tr-TR" sz="2800" b="1" smtClean="0">
                <a:latin typeface="Arial Unicode MS" pitchFamily="34" charset="-128"/>
              </a:rPr>
              <a:t>			   </a:t>
            </a:r>
            <a:r>
              <a:rPr lang="tr-TR" sz="2800" b="1" smtClean="0">
                <a:solidFill>
                  <a:srgbClr val="CC3399"/>
                </a:solidFill>
                <a:latin typeface="Arial Unicode MS" pitchFamily="34" charset="-128"/>
              </a:rPr>
              <a:t>Mani &amp; Depresyon</a:t>
            </a:r>
          </a:p>
        </p:txBody>
      </p:sp>
      <p:sp>
        <p:nvSpPr>
          <p:cNvPr id="245764" name="Line 4"/>
          <p:cNvSpPr>
            <a:spLocks noChangeShapeType="1"/>
          </p:cNvSpPr>
          <p:nvPr/>
        </p:nvSpPr>
        <p:spPr bwMode="auto">
          <a:xfrm>
            <a:off x="1692275" y="2636838"/>
            <a:ext cx="360363" cy="7207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65" name="Line 5"/>
          <p:cNvSpPr>
            <a:spLocks noChangeShapeType="1"/>
          </p:cNvSpPr>
          <p:nvPr/>
        </p:nvSpPr>
        <p:spPr bwMode="auto">
          <a:xfrm flipH="1">
            <a:off x="2771775" y="2492375"/>
            <a:ext cx="1439863" cy="793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66" name="Line 6"/>
          <p:cNvSpPr>
            <a:spLocks noChangeShapeType="1"/>
          </p:cNvSpPr>
          <p:nvPr/>
        </p:nvSpPr>
        <p:spPr bwMode="auto">
          <a:xfrm flipH="1">
            <a:off x="3924300" y="2565400"/>
            <a:ext cx="3095625" cy="7921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67" name="Line 7"/>
          <p:cNvSpPr>
            <a:spLocks noChangeShapeType="1"/>
          </p:cNvSpPr>
          <p:nvPr/>
        </p:nvSpPr>
        <p:spPr bwMode="auto">
          <a:xfrm>
            <a:off x="7380288" y="2636838"/>
            <a:ext cx="0" cy="6492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68" name="Line 8"/>
          <p:cNvSpPr>
            <a:spLocks noChangeShapeType="1"/>
          </p:cNvSpPr>
          <p:nvPr/>
        </p:nvSpPr>
        <p:spPr bwMode="auto">
          <a:xfrm>
            <a:off x="3924300" y="3573463"/>
            <a:ext cx="122396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69" name="Line 9"/>
          <p:cNvSpPr>
            <a:spLocks noChangeShapeType="1"/>
          </p:cNvSpPr>
          <p:nvPr/>
        </p:nvSpPr>
        <p:spPr bwMode="auto">
          <a:xfrm>
            <a:off x="3348038" y="3933825"/>
            <a:ext cx="503237" cy="5762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70" name="Line 10"/>
          <p:cNvSpPr>
            <a:spLocks noChangeShapeType="1"/>
          </p:cNvSpPr>
          <p:nvPr/>
        </p:nvSpPr>
        <p:spPr bwMode="auto">
          <a:xfrm flipH="1">
            <a:off x="5219700" y="3860800"/>
            <a:ext cx="720725" cy="5048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71" name="Line 11"/>
          <p:cNvSpPr>
            <a:spLocks noChangeShapeType="1"/>
          </p:cNvSpPr>
          <p:nvPr/>
        </p:nvSpPr>
        <p:spPr bwMode="auto">
          <a:xfrm>
            <a:off x="4211638" y="5013325"/>
            <a:ext cx="0" cy="5762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72" name="Line 12"/>
          <p:cNvSpPr>
            <a:spLocks noChangeShapeType="1"/>
          </p:cNvSpPr>
          <p:nvPr/>
        </p:nvSpPr>
        <p:spPr bwMode="auto">
          <a:xfrm>
            <a:off x="6084888" y="5949950"/>
            <a:ext cx="1295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
        <p:nvSpPr>
          <p:cNvPr id="245773" name="Line 13"/>
          <p:cNvSpPr>
            <a:spLocks noChangeShapeType="1"/>
          </p:cNvSpPr>
          <p:nvPr/>
        </p:nvSpPr>
        <p:spPr bwMode="auto">
          <a:xfrm flipV="1">
            <a:off x="7451725" y="3933825"/>
            <a:ext cx="0" cy="19431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Unicode MS" charset="0"/>
              <a:cs typeface="Arial Unicode MS"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350963" y="476250"/>
            <a:ext cx="7469187" cy="1462088"/>
          </a:xfrm>
        </p:spPr>
        <p:txBody>
          <a:bodyPr/>
          <a:lstStyle/>
          <a:p>
            <a:pPr eaLnBrk="1" hangingPunct="1"/>
            <a:r>
              <a:rPr lang="tr-TR" sz="4000" b="1" smtClean="0">
                <a:latin typeface="Arial Unicode MS" pitchFamily="34" charset="-128"/>
              </a:rPr>
              <a:t>Bipolar bozukluğun sebebi nedir?</a:t>
            </a:r>
          </a:p>
        </p:txBody>
      </p:sp>
      <p:sp>
        <p:nvSpPr>
          <p:cNvPr id="246787" name="Rectangle 3"/>
          <p:cNvSpPr>
            <a:spLocks noGrp="1" noChangeArrowheads="1"/>
          </p:cNvSpPr>
          <p:nvPr>
            <p:ph type="body" idx="1"/>
          </p:nvPr>
        </p:nvSpPr>
        <p:spPr>
          <a:xfrm>
            <a:off x="468313" y="2133600"/>
            <a:ext cx="5965825" cy="4319588"/>
          </a:xfrm>
        </p:spPr>
        <p:txBody>
          <a:bodyPr/>
          <a:lstStyle/>
          <a:p>
            <a:pPr eaLnBrk="1" hangingPunct="1">
              <a:lnSpc>
                <a:spcPct val="90000"/>
              </a:lnSpc>
            </a:pPr>
            <a:r>
              <a:rPr lang="tr-TR" b="1" smtClean="0">
                <a:latin typeface="Arial Unicode MS" pitchFamily="34" charset="-128"/>
              </a:rPr>
              <a:t>Kimyasal iletici hipotezi (serotonin, noradrenalin, dopamin vs..)  </a:t>
            </a:r>
          </a:p>
          <a:p>
            <a:pPr eaLnBrk="1" hangingPunct="1">
              <a:lnSpc>
                <a:spcPct val="90000"/>
              </a:lnSpc>
            </a:pPr>
            <a:r>
              <a:rPr lang="tr-TR" b="1" smtClean="0">
                <a:latin typeface="Arial Unicode MS" pitchFamily="34" charset="-128"/>
              </a:rPr>
              <a:t>Hormon hipotezi</a:t>
            </a:r>
          </a:p>
          <a:p>
            <a:pPr eaLnBrk="1" hangingPunct="1">
              <a:lnSpc>
                <a:spcPct val="90000"/>
              </a:lnSpc>
            </a:pPr>
            <a:r>
              <a:rPr lang="tr-TR" b="1" smtClean="0">
                <a:latin typeface="Arial Unicode MS" pitchFamily="34" charset="-128"/>
              </a:rPr>
              <a:t>Bağışıklık sistemiyle ilgili mekanizmalar</a:t>
            </a:r>
          </a:p>
          <a:p>
            <a:pPr eaLnBrk="1" hangingPunct="1">
              <a:lnSpc>
                <a:spcPct val="90000"/>
              </a:lnSpc>
            </a:pPr>
            <a:r>
              <a:rPr lang="tr-TR" b="1" smtClean="0">
                <a:latin typeface="Arial Unicode MS" pitchFamily="34" charset="-128"/>
              </a:rPr>
              <a:t>Genetik faktörler</a:t>
            </a:r>
          </a:p>
          <a:p>
            <a:pPr eaLnBrk="1" hangingPunct="1">
              <a:lnSpc>
                <a:spcPct val="90000"/>
              </a:lnSpc>
            </a:pPr>
            <a:r>
              <a:rPr lang="tr-TR" b="1" smtClean="0">
                <a:latin typeface="Arial Unicode MS" pitchFamily="34" charset="-128"/>
              </a:rPr>
              <a:t>Stresli yaşam olayları</a:t>
            </a:r>
          </a:p>
        </p:txBody>
      </p:sp>
      <p:pic>
        <p:nvPicPr>
          <p:cNvPr id="24678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1916113"/>
            <a:ext cx="2943225"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Arial Unicode MS"/>
        <a:cs typeface="Arial Unicode MS"/>
      </a:majorFont>
      <a:minorFont>
        <a:latin typeface="Tahom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a:ln>
              <a:noFill/>
            </a:ln>
            <a:solidFill>
              <a:schemeClr val="tx1"/>
            </a:solidFill>
            <a:effectLst/>
            <a:latin typeface="Arial" charset="0"/>
            <a:ea typeface="Arial Unicode MS" charset="0"/>
            <a:cs typeface="Arial Unicode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a:ln>
              <a:noFill/>
            </a:ln>
            <a:solidFill>
              <a:schemeClr val="tx1"/>
            </a:solidFill>
            <a:effectLst/>
            <a:latin typeface="Arial" charset="0"/>
            <a:ea typeface="Arial Unicode MS" charset="0"/>
            <a:cs typeface="Arial Unicode MS"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1307</TotalTime>
  <Words>2036</Words>
  <Application>Microsoft Macintosh PowerPoint</Application>
  <PresentationFormat>Ekran Gösterisi (4:3)</PresentationFormat>
  <Paragraphs>278</Paragraphs>
  <Slides>71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71</vt:i4>
      </vt:variant>
    </vt:vector>
  </HeadingPairs>
  <TitlesOfParts>
    <vt:vector size="78" baseType="lpstr">
      <vt:lpstr>Arial</vt:lpstr>
      <vt:lpstr>Arial Unicode MS</vt:lpstr>
      <vt:lpstr>Tahoma</vt:lpstr>
      <vt:lpstr>Wingdings</vt:lpstr>
      <vt:lpstr>FangSong</vt:lpstr>
      <vt:lpstr>MS PGothic</vt:lpstr>
      <vt:lpstr>Blends</vt:lpstr>
      <vt:lpstr>HER YÖNÜYLE BİPOLAR BOZUKLUK</vt:lpstr>
      <vt:lpstr>Gündem</vt:lpstr>
      <vt:lpstr>Tarihçe</vt:lpstr>
      <vt:lpstr>“Bipolar”ın anlamı nedir?</vt:lpstr>
      <vt:lpstr>Duygudurum</vt:lpstr>
      <vt:lpstr>Slayt 6</vt:lpstr>
      <vt:lpstr>Sıklık / Cinsiyet</vt:lpstr>
      <vt:lpstr>Hastalığın çoklu sebeplerin biraraya gelmesiyle oluştuğu düşünülmektedir</vt:lpstr>
      <vt:lpstr>Bipolar bozukluğun sebebi nedir?</vt:lpstr>
      <vt:lpstr>Sebebe yönelik çalışmalar</vt:lpstr>
      <vt:lpstr>Sebebe yönelik çalışmalar</vt:lpstr>
      <vt:lpstr>Sebebe yönelik çalışmalar</vt:lpstr>
      <vt:lpstr>Çalışmaları değerlendirirken dikkat!</vt:lpstr>
      <vt:lpstr>Peki o zaman bu bilgilerin bana ne faydası var?</vt:lpstr>
      <vt:lpstr>Slayt 15</vt:lpstr>
      <vt:lpstr>‘’Hastalık yok, hasta vardır’’</vt:lpstr>
      <vt:lpstr>Slayt 17</vt:lpstr>
      <vt:lpstr>Tanı sürecinde yaşanan zorluklar</vt:lpstr>
      <vt:lpstr>Psikiyatride tanı nasıl konur?</vt:lpstr>
      <vt:lpstr>Depresyon belirtileri</vt:lpstr>
      <vt:lpstr>Mani belirtileri</vt:lpstr>
      <vt:lpstr>Hipomani</vt:lpstr>
      <vt:lpstr>Bipolar Bozukluk Tipleri</vt:lpstr>
      <vt:lpstr>Bu bir atak mı?  Yoksa doğal bir tepki mi?</vt:lpstr>
      <vt:lpstr>Bipolar Bozukluk  Nasıl Tedavi Edilir?</vt:lpstr>
      <vt:lpstr>Tedavinin içeriği</vt:lpstr>
      <vt:lpstr>İlaçla tedavi</vt:lpstr>
      <vt:lpstr>Duygudurum Dengeleyiciler</vt:lpstr>
      <vt:lpstr>Duygudurum Dengeleyiciler</vt:lpstr>
      <vt:lpstr>Duygudurum Dengeleyiciler</vt:lpstr>
      <vt:lpstr>Lityum kullanırken belli aralıklarla </vt:lpstr>
      <vt:lpstr>Valproat ve Karbamazepin kullanırken</vt:lpstr>
      <vt:lpstr>Duygudurum dengeleyicilerinin yan etkileri-Lityum</vt:lpstr>
      <vt:lpstr>Valproat </vt:lpstr>
      <vt:lpstr>Lamotrijin </vt:lpstr>
      <vt:lpstr>Karbamazepin </vt:lpstr>
      <vt:lpstr>Lityum, Valproat ve Karbamazepin kullanırken</vt:lpstr>
      <vt:lpstr>Yan etki oluştuğunda…</vt:lpstr>
      <vt:lpstr>Antidepresanlar</vt:lpstr>
      <vt:lpstr>Antipsikotikler</vt:lpstr>
      <vt:lpstr>Sormodren, Akineton vb.</vt:lpstr>
      <vt:lpstr>Elektrokonvülsif tedavi (EKT)</vt:lpstr>
      <vt:lpstr>Hastaneye yatış</vt:lpstr>
      <vt:lpstr>Bazen ilaç tedavinizi kendiliğinizden kesmek isteyebilirsiniz </vt:lpstr>
      <vt:lpstr>Bazen ilaç tedavinizi kendiliğinizden kesmek isteyebilirsiniz</vt:lpstr>
      <vt:lpstr>Slayt 46</vt:lpstr>
      <vt:lpstr>Slayt 47</vt:lpstr>
      <vt:lpstr>Slayt 48</vt:lpstr>
      <vt:lpstr>Slayt 49</vt:lpstr>
      <vt:lpstr>Slayt 50</vt:lpstr>
      <vt:lpstr>Yaşamboyu önleyici tedavi</vt:lpstr>
      <vt:lpstr>Psikoterapi </vt:lpstr>
      <vt:lpstr>Özel Gruplar &amp; Özel Konular</vt:lpstr>
      <vt:lpstr>Çocuklarda... </vt:lpstr>
      <vt:lpstr>Çocuklarda...</vt:lpstr>
      <vt:lpstr>Yaşlılar</vt:lpstr>
      <vt:lpstr>Peki yaşlanmanın hastalığa etkisi...?</vt:lpstr>
      <vt:lpstr>Gebelik ve Bipolar Bozukluk</vt:lpstr>
      <vt:lpstr>Slayt 59</vt:lpstr>
      <vt:lpstr>Slayt 60</vt:lpstr>
      <vt:lpstr>Aile ve Yakınlar</vt:lpstr>
      <vt:lpstr>Hastanız İçin Neler Yapabilirsiniz?</vt:lpstr>
      <vt:lpstr>Slayt 63</vt:lpstr>
      <vt:lpstr>Slayt 64</vt:lpstr>
      <vt:lpstr>Slayt 65</vt:lpstr>
      <vt:lpstr>Atağın geleceği anlaşılabilir mi?</vt:lpstr>
      <vt:lpstr>Son olarak........</vt:lpstr>
      <vt:lpstr>ASLA İLAÇLARINIZI KENDİLİĞİNİZDEN KESMEMELİSİNİZ</vt:lpstr>
      <vt:lpstr>Slayt 69</vt:lpstr>
      <vt:lpstr>Slayt 70</vt:lpstr>
      <vt:lpstr>Slayt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Pelin</dc:creator>
  <cp:lastModifiedBy>dtan</cp:lastModifiedBy>
  <cp:revision>96</cp:revision>
  <dcterms:created xsi:type="dcterms:W3CDTF">2005-03-01T19:36:31Z</dcterms:created>
  <dcterms:modified xsi:type="dcterms:W3CDTF">2017-09-13T07:27:23Z</dcterms:modified>
</cp:coreProperties>
</file>